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74" r:id="rId1"/>
  </p:sldMasterIdLst>
  <p:notesMasterIdLst>
    <p:notesMasterId r:id="rId19"/>
  </p:notesMasterIdLst>
  <p:sldIdLst>
    <p:sldId id="257" r:id="rId2"/>
    <p:sldId id="299" r:id="rId3"/>
    <p:sldId id="290" r:id="rId4"/>
    <p:sldId id="292" r:id="rId5"/>
    <p:sldId id="258" r:id="rId6"/>
    <p:sldId id="280" r:id="rId7"/>
    <p:sldId id="281" r:id="rId8"/>
    <p:sldId id="279" r:id="rId9"/>
    <p:sldId id="282" r:id="rId10"/>
    <p:sldId id="287" r:id="rId11"/>
    <p:sldId id="288" r:id="rId12"/>
    <p:sldId id="286" r:id="rId13"/>
    <p:sldId id="297" r:id="rId14"/>
    <p:sldId id="298" r:id="rId15"/>
    <p:sldId id="294" r:id="rId16"/>
    <p:sldId id="296" r:id="rId17"/>
    <p:sldId id="289"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Lato" panose="020F0502020204030203"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16" autoAdjust="0"/>
    <p:restoredTop sz="87755" autoAdjust="0"/>
  </p:normalViewPr>
  <p:slideViewPr>
    <p:cSldViewPr snapToGrid="0">
      <p:cViewPr varScale="1">
        <p:scale>
          <a:sx n="72" d="100"/>
          <a:sy n="72" d="100"/>
        </p:scale>
        <p:origin x="403"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Lato"/>
                <a:ea typeface="Lato"/>
                <a:cs typeface="Lato"/>
                <a:sym typeface="Lato"/>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Lato"/>
                <a:ea typeface="Lato"/>
                <a:cs typeface="Lato"/>
                <a:sym typeface="Lato"/>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Lato"/>
                <a:ea typeface="Lato"/>
                <a:cs typeface="Lato"/>
                <a:sym typeface="Lato"/>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Lato"/>
                <a:ea typeface="Lato"/>
                <a:cs typeface="Lato"/>
                <a:sym typeface="Lato"/>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Lato"/>
                <a:ea typeface="Lato"/>
                <a:cs typeface="Lato"/>
                <a:sym typeface="Lato"/>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Lato"/>
                <a:ea typeface="Lato"/>
                <a:cs typeface="Lato"/>
                <a:sym typeface="Lato"/>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Lato"/>
                <a:ea typeface="Lato"/>
                <a:cs typeface="Lato"/>
                <a:sym typeface="Lato"/>
              </a:rPr>
              <a:t>‹#›</a:t>
            </a:fld>
            <a:endParaRPr sz="1200" b="0" i="0" u="none" strike="noStrike" cap="none">
              <a:solidFill>
                <a:schemeClr val="dk1"/>
              </a:solidFill>
              <a:latin typeface="Lato"/>
              <a:ea typeface="Lato"/>
              <a:cs typeface="Lato"/>
              <a:sym typeface="Lato"/>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Problem Statement</a:t>
            </a:r>
            <a:endParaRPr/>
          </a:p>
        </p:txBody>
      </p:sp>
      <p:sp>
        <p:nvSpPr>
          <p:cNvPr id="90" name="Google Shape;90;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97" name="Google Shape;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11</a:t>
            </a:fld>
            <a:endParaRPr/>
          </a:p>
        </p:txBody>
      </p:sp>
    </p:spTree>
    <p:extLst>
      <p:ext uri="{BB962C8B-B14F-4D97-AF65-F5344CB8AC3E}">
        <p14:creationId xmlns:p14="http://schemas.microsoft.com/office/powerpoint/2010/main" val="26282137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97" name="Google Shape;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12</a:t>
            </a:fld>
            <a:endParaRPr/>
          </a:p>
        </p:txBody>
      </p:sp>
    </p:spTree>
    <p:extLst>
      <p:ext uri="{BB962C8B-B14F-4D97-AF65-F5344CB8AC3E}">
        <p14:creationId xmlns:p14="http://schemas.microsoft.com/office/powerpoint/2010/main" val="13580595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97" name="Google Shape;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13</a:t>
            </a:fld>
            <a:endParaRPr/>
          </a:p>
        </p:txBody>
      </p:sp>
    </p:spTree>
    <p:extLst>
      <p:ext uri="{BB962C8B-B14F-4D97-AF65-F5344CB8AC3E}">
        <p14:creationId xmlns:p14="http://schemas.microsoft.com/office/powerpoint/2010/main" val="20735001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97" name="Google Shape;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14</a:t>
            </a:fld>
            <a:endParaRPr/>
          </a:p>
        </p:txBody>
      </p:sp>
    </p:spTree>
    <p:extLst>
      <p:ext uri="{BB962C8B-B14F-4D97-AF65-F5344CB8AC3E}">
        <p14:creationId xmlns:p14="http://schemas.microsoft.com/office/powerpoint/2010/main" val="1966833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Lato"/>
                <a:ea typeface="Lato"/>
                <a:cs typeface="Lato"/>
                <a:sym typeface="Lato"/>
              </a:rPr>
              <a:t>15</a:t>
            </a:fld>
            <a:endParaRPr lang="en-US" sz="1200" b="0" i="0" u="none" strike="noStrike" cap="none">
              <a:solidFill>
                <a:schemeClr val="dk1"/>
              </a:solidFill>
              <a:latin typeface="Lato"/>
              <a:ea typeface="Lato"/>
              <a:cs typeface="Lato"/>
              <a:sym typeface="Lato"/>
            </a:endParaRPr>
          </a:p>
        </p:txBody>
      </p:sp>
    </p:spTree>
    <p:extLst>
      <p:ext uri="{BB962C8B-B14F-4D97-AF65-F5344CB8AC3E}">
        <p14:creationId xmlns:p14="http://schemas.microsoft.com/office/powerpoint/2010/main" val="14389324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97" name="Google Shape;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3606576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Lato"/>
                <a:ea typeface="Lato"/>
                <a:cs typeface="Lato"/>
                <a:sym typeface="Lato"/>
              </a:rPr>
              <a:t>3</a:t>
            </a:fld>
            <a:endParaRPr lang="en-US" sz="1200" b="0" i="0" u="none" strike="noStrike" cap="none">
              <a:solidFill>
                <a:schemeClr val="dk1"/>
              </a:solidFill>
              <a:latin typeface="Lato"/>
              <a:ea typeface="Lato"/>
              <a:cs typeface="Lato"/>
              <a:sym typeface="Lato"/>
            </a:endParaRPr>
          </a:p>
        </p:txBody>
      </p:sp>
    </p:spTree>
    <p:extLst>
      <p:ext uri="{BB962C8B-B14F-4D97-AF65-F5344CB8AC3E}">
        <p14:creationId xmlns:p14="http://schemas.microsoft.com/office/powerpoint/2010/main" val="8770805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Lato"/>
                <a:ea typeface="Lato"/>
                <a:cs typeface="Lato"/>
                <a:sym typeface="Lato"/>
              </a:rPr>
              <a:t>4</a:t>
            </a:fld>
            <a:endParaRPr lang="en-US" sz="1200" b="0" i="0" u="none" strike="noStrike" cap="none">
              <a:solidFill>
                <a:schemeClr val="dk1"/>
              </a:solidFill>
              <a:latin typeface="Lato"/>
              <a:ea typeface="Lato"/>
              <a:cs typeface="Lato"/>
              <a:sym typeface="Lato"/>
            </a:endParaRPr>
          </a:p>
        </p:txBody>
      </p:sp>
    </p:spTree>
    <p:extLst>
      <p:ext uri="{BB962C8B-B14F-4D97-AF65-F5344CB8AC3E}">
        <p14:creationId xmlns:p14="http://schemas.microsoft.com/office/powerpoint/2010/main" val="41765817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97" name="Google Shape;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5</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97" name="Google Shape;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2974628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97" name="Google Shape;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11385994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97" name="Google Shape;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8</a:t>
            </a:fld>
            <a:endParaRPr/>
          </a:p>
        </p:txBody>
      </p:sp>
    </p:spTree>
    <p:extLst>
      <p:ext uri="{BB962C8B-B14F-4D97-AF65-F5344CB8AC3E}">
        <p14:creationId xmlns:p14="http://schemas.microsoft.com/office/powerpoint/2010/main" val="16941548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97" name="Google Shape;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3855676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SzPts val="1400"/>
              <a:buNone/>
            </a:pPr>
            <a:endParaRPr dirty="0"/>
          </a:p>
        </p:txBody>
      </p:sp>
      <p:sp>
        <p:nvSpPr>
          <p:cNvPr id="97" name="Google Shape;9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2739891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DB16F-4EE7-5580-E81E-010818A0D5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D90E91D-3DA4-44F8-D663-D70E353D75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0B8C62D-1EEF-B2A1-45A5-BECBBAADC00E}"/>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9BAB3FAC-DEE6-325F-3B72-89BB32A681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803BF27-5B64-682C-34D6-4FCE48A17AF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4598118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1FF68-5735-8C72-5494-3A73EA0AB0D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A7E70FF-89BB-2081-1089-5263BA36B5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2CAA23C-5154-318D-6FF7-7F9D57E2AA19}"/>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EFF2595E-48C8-592F-5CAA-37EF9F3F52F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E443B9E-96CE-9259-ADBE-991402959C4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01165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13A350-8D85-C599-7E78-5B5EE8ABA96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1E47852-7273-FCD0-DF37-EA9970B798D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A0A8D20-0173-5F09-902E-6BF4B46015AD}"/>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AB7BE930-BBF4-00C1-610A-8ECCF1E3D5F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741ED9D-F035-EA7A-E382-6989998577E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0545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F989C-11FE-F158-2C07-F50FB5D49DC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022138A-39C9-B095-8D68-263439E122D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24E194-D884-6E1C-8789-A649F4591D9F}"/>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411E1403-EAE5-695D-4741-96D570B19E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0D9068-9A67-9F5F-AD07-920A86017B3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19504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2BE14-1FDE-0C57-309B-04CC5A7AE5D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8831792-B892-144E-6F37-C7AD926B32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BE91B7-93F1-27E2-DE08-4800E430A7A5}"/>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BA42D418-365F-B803-D15D-7F0BF1B37B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E618BB-146F-8C4C-B28D-CE3DAACDA4A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643274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6647C-52F3-A6FD-8452-1B02AAC3BDA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A777DB8-866E-5B61-D200-CCC8DDD6F74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FBD77EA-5DD2-A065-499D-802F5AAB08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8F87888-4E01-9D26-B32E-651F013F831B}"/>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19D6B868-CDBF-13D4-1EF5-B2094A554C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9CC5C80-529D-9825-0C88-B54D12BF337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715832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7D555-CF71-20B5-4995-15D7F335EFB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B742FE0-BB7C-B2AA-AB14-4F4FCC459F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977E7B-AF65-E0BD-81E3-B245973154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D29ECD9-FB7A-8A2E-B312-C0ACCCD08EF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BB3513-9464-341A-9BD7-F2F801F469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C509EDA-1DEE-E487-5981-05BDD7AAF626}"/>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id="{C7B2B444-74C6-934A-A7E6-8D397FD62E2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6D4D9D6-17DD-1C31-0F81-E8BCBF489D5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48454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340BB-D94C-3640-0C12-3E6C55C66AD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8802688-670E-2D3F-946C-4B1CED7CC97A}"/>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id="{2725CB0E-7867-3F72-CF94-4FEECC40BFB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26145FC-E7BD-7668-7C55-7DD75A23FDC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915789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E258F9-2990-7496-D16C-4E9E8E7DC65F}"/>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id="{A88ABC29-EA4D-5A08-5BFE-DFB818EBD73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54BF25F-459B-08F6-ED10-20D53DE45DB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58966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ADD3F-CF83-C05C-32DF-0C856CECD2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13CE728-F925-3D58-829B-0ABC47340A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97036CF-A18B-0DA4-6D02-F7B3C2BAB5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71F542-49BC-1B4E-9B20-1A46CB71C586}"/>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F30A8487-9306-11BA-6F51-67704CF3E4D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CB7874D-C448-74C6-5110-BB1A4DB97DB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37421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1DFD8-3872-08FE-91B1-5182BDC54C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380A623-1C46-5E90-0D81-8852A4702C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943639D-7F0F-21E9-0173-7E556CFD58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758FFD-65F8-4449-AA80-15E5B8347F07}"/>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94D9B22C-8DA6-DE8A-F8B8-9EE9DB1F51C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63D071B-360A-76EF-273A-89AD4A58EFF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5491744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215EDF-C5C5-B5AA-D687-3EE2B3517F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26216D9-8D62-5253-9E7A-48C9776B85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B66DF5-6B77-EE26-313F-97823005F1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a:p>
        </p:txBody>
      </p:sp>
      <p:sp>
        <p:nvSpPr>
          <p:cNvPr id="5" name="Footer Placeholder 4">
            <a:extLst>
              <a:ext uri="{FF2B5EF4-FFF2-40B4-BE49-F238E27FC236}">
                <a16:creationId xmlns:a16="http://schemas.microsoft.com/office/drawing/2014/main" id="{D0408C5F-AD96-90EE-0E4D-88237B4E98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D97A5B0-B9C3-88FD-69F8-6E5C676D78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90416704"/>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Shape 91"/>
        <p:cNvGrpSpPr/>
        <p:nvPr/>
      </p:nvGrpSpPr>
      <p:grpSpPr>
        <a:xfrm>
          <a:off x="0" y="0"/>
          <a:ext cx="0" cy="0"/>
          <a:chOff x="0" y="0"/>
          <a:chExt cx="0" cy="0"/>
        </a:xfrm>
      </p:grpSpPr>
      <p:sp>
        <p:nvSpPr>
          <p:cNvPr id="92" name="Google Shape;92;p13"/>
          <p:cNvSpPr txBox="1">
            <a:spLocks noGrp="1"/>
          </p:cNvSpPr>
          <p:nvPr>
            <p:ph type="title"/>
          </p:nvPr>
        </p:nvSpPr>
        <p:spPr>
          <a:xfrm>
            <a:off x="838200" y="1189592"/>
            <a:ext cx="10515600" cy="1325563"/>
          </a:xfrm>
          <a:prstGeom prst="rect">
            <a:avLst/>
          </a:prstGeom>
          <a:noFill/>
          <a:ln>
            <a:noFill/>
          </a:ln>
        </p:spPr>
        <p:txBody>
          <a:bodyPr spcFirstLastPara="1" vert="horz" wrap="square" lIns="91425" tIns="45700" rIns="91425" bIns="45700" rtlCol="0" anchor="ctr" anchorCtr="0">
            <a:noAutofit/>
          </a:bodyPr>
          <a:lstStyle/>
          <a:p>
            <a:pPr algn="ctr">
              <a:spcBef>
                <a:spcPts val="0"/>
              </a:spcBef>
              <a:buSzPts val="4000"/>
            </a:pPr>
            <a:r>
              <a:rPr lang="en-US" sz="4000" b="1" dirty="0">
                <a:solidFill>
                  <a:srgbClr val="EF413D"/>
                </a:solidFill>
              </a:rPr>
              <a:t>ASSIGNMENT</a:t>
            </a:r>
            <a:br>
              <a:rPr lang="en-US" sz="4000" b="1" dirty="0">
                <a:solidFill>
                  <a:srgbClr val="EF413D"/>
                </a:solidFill>
              </a:rPr>
            </a:br>
            <a:r>
              <a:rPr lang="en-US" sz="1100" b="1" dirty="0">
                <a:solidFill>
                  <a:srgbClr val="EF413D"/>
                </a:solidFill>
              </a:rPr>
              <a:t> </a:t>
            </a:r>
            <a:br>
              <a:rPr lang="en-US" sz="4000" b="1" dirty="0"/>
            </a:br>
            <a:r>
              <a:rPr lang="en-US" sz="3400" dirty="0">
                <a:solidFill>
                  <a:srgbClr val="5A5A5A"/>
                </a:solidFill>
              </a:rPr>
              <a:t>Name: …………Sheya Dey………………..</a:t>
            </a:r>
            <a:endParaRPr dirty="0">
              <a:solidFill>
                <a:srgbClr val="5A5A5A"/>
              </a:solidFill>
            </a:endParaRPr>
          </a:p>
        </p:txBody>
      </p:sp>
      <p:sp>
        <p:nvSpPr>
          <p:cNvPr id="93" name="Google Shape;93;p13"/>
          <p:cNvSpPr txBox="1">
            <a:spLocks noGrp="1"/>
          </p:cNvSpPr>
          <p:nvPr>
            <p:ph idx="1"/>
          </p:nvPr>
        </p:nvSpPr>
        <p:spPr>
          <a:xfrm>
            <a:off x="725659" y="2515151"/>
            <a:ext cx="10515600" cy="4110732"/>
          </a:xfrm>
          <a:prstGeom prst="rect">
            <a:avLst/>
          </a:prstGeom>
          <a:noFill/>
          <a:ln>
            <a:noFill/>
          </a:ln>
        </p:spPr>
        <p:txBody>
          <a:bodyPr spcFirstLastPara="1" vert="horz" wrap="square" lIns="91425" tIns="45700" rIns="91425" bIns="45700" rtlCol="0" anchor="t" anchorCtr="0">
            <a:noAutofit/>
          </a:bodyPr>
          <a:lstStyle/>
          <a:p>
            <a:pPr marL="50800" indent="0">
              <a:buSzPts val="2800"/>
              <a:buNone/>
            </a:pPr>
            <a:r>
              <a:rPr lang="en-US" sz="2400" dirty="0">
                <a:solidFill>
                  <a:srgbClr val="EF413D"/>
                </a:solidFill>
              </a:rPr>
              <a:t>Problem Statement</a:t>
            </a:r>
            <a:br>
              <a:rPr lang="en-US" dirty="0"/>
            </a:br>
            <a:r>
              <a:rPr lang="en-US" sz="1400" dirty="0"/>
              <a:t> </a:t>
            </a:r>
          </a:p>
          <a:p>
            <a:pPr marL="50800" indent="0">
              <a:buNone/>
            </a:pPr>
            <a:r>
              <a:rPr lang="en-IN" sz="2000" b="1" dirty="0">
                <a:solidFill>
                  <a:srgbClr val="5A5A5A"/>
                </a:solidFill>
              </a:rPr>
              <a:t>Bank of Corporate </a:t>
            </a:r>
            <a:r>
              <a:rPr lang="en-US" sz="2000" dirty="0"/>
              <a:t>conducted a telemarketing campaign for one of its financial products, ‘Term deposits’, to build a long-term relationship with the existing customers. </a:t>
            </a:r>
            <a:r>
              <a:rPr lang="en-US" sz="2000" dirty="0">
                <a:solidFill>
                  <a:srgbClr val="000000"/>
                </a:solidFill>
                <a:latin typeface="Lato" panose="020F0502020204030203" pitchFamily="34" charset="0"/>
                <a:ea typeface="Lato" panose="020F0502020204030203" pitchFamily="34" charset="0"/>
                <a:cs typeface="Lato" panose="020F0502020204030203" pitchFamily="34" charset="0"/>
              </a:rPr>
              <a:t>Your goal is to identify the target customers for the term deposits from the pool of the bank’s existing customers. You should also capture the key driving factors (or driver variables) behind the successful conversion of a customer, i.e., the customer opening a term deposit account with the bank. </a:t>
            </a:r>
            <a:endParaRPr lang="en-US" sz="2000" dirty="0">
              <a:latin typeface="Lato" panose="020F0502020204030203" pitchFamily="34" charset="0"/>
              <a:ea typeface="Lato" panose="020F0502020204030203" pitchFamily="34" charset="0"/>
              <a:cs typeface="Lato" panose="020F0502020204030203" pitchFamily="34" charset="0"/>
            </a:endParaRPr>
          </a:p>
          <a:p>
            <a:pPr marL="50800" indent="0">
              <a:buNone/>
            </a:pPr>
            <a:endParaRPr lang="en-US" sz="2000" dirty="0"/>
          </a:p>
          <a:p>
            <a:pPr marL="50800" indent="0">
              <a:buNone/>
            </a:pPr>
            <a:r>
              <a:rPr lang="en-US" sz="2400" dirty="0">
                <a:solidFill>
                  <a:srgbClr val="EF413D"/>
                </a:solidFill>
              </a:rPr>
              <a:t>Assignment Objective</a:t>
            </a:r>
            <a:endParaRPr sz="2400" dirty="0">
              <a:solidFill>
                <a:srgbClr val="EF413D"/>
              </a:solidFill>
            </a:endParaRPr>
          </a:p>
          <a:p>
            <a:pPr marL="50800" indent="0">
              <a:spcBef>
                <a:spcPts val="0"/>
              </a:spcBef>
              <a:buClr>
                <a:schemeClr val="dk1"/>
              </a:buClr>
              <a:buSzPts val="2800"/>
              <a:buNone/>
            </a:pPr>
            <a:r>
              <a:rPr lang="en-US" sz="1400" dirty="0"/>
              <a:t> </a:t>
            </a:r>
            <a:endParaRPr sz="2400" dirty="0">
              <a:solidFill>
                <a:srgbClr val="EF413D"/>
              </a:solidFill>
            </a:endParaRPr>
          </a:p>
          <a:p>
            <a:pPr marL="50800" indent="0">
              <a:spcBef>
                <a:spcPts val="0"/>
              </a:spcBef>
              <a:buNone/>
            </a:pPr>
            <a:r>
              <a:rPr lang="en-US" sz="2000" dirty="0"/>
              <a:t>To identify the target customers and the driving factors behind a successful customer conversion for future marketing campaigns.</a:t>
            </a:r>
            <a:endParaRPr sz="2000" dirty="0">
              <a:solidFill>
                <a:srgbClr val="5A5A5A"/>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838200" y="365126"/>
            <a:ext cx="10515600" cy="868252"/>
          </a:xfrm>
          <a:prstGeom prst="rect">
            <a:avLst/>
          </a:prstGeom>
          <a:noFill/>
          <a:ln>
            <a:noFill/>
          </a:ln>
        </p:spPr>
        <p:txBody>
          <a:bodyPr spcFirstLastPara="1" vert="horz" wrap="square" lIns="91425" tIns="45700" rIns="91425" bIns="45700" rtlCol="0" anchor="ctr" anchorCtr="0">
            <a:noAutofit/>
          </a:bodyPr>
          <a:lstStyle/>
          <a:p>
            <a:pPr algn="ctr">
              <a:spcBef>
                <a:spcPts val="0"/>
              </a:spcBef>
              <a:buSzPts val="4400"/>
            </a:pPr>
            <a:r>
              <a:rPr lang="en-US" sz="3500" b="1" dirty="0">
                <a:solidFill>
                  <a:srgbClr val="EF413D"/>
                </a:solidFill>
              </a:rPr>
              <a:t>PART II : Segmented Univariate Analysis</a:t>
            </a:r>
            <a:br>
              <a:rPr lang="en-US" sz="3500" b="1" dirty="0">
                <a:solidFill>
                  <a:srgbClr val="EF413D"/>
                </a:solidFill>
              </a:rPr>
            </a:br>
            <a:r>
              <a:rPr lang="en-US" sz="1000" b="1" dirty="0">
                <a:solidFill>
                  <a:srgbClr val="EF413D"/>
                </a:solidFill>
              </a:rPr>
              <a:t> </a:t>
            </a:r>
            <a:br>
              <a:rPr lang="en-US" b="1" dirty="0"/>
            </a:br>
            <a:endParaRPr sz="3000" dirty="0"/>
          </a:p>
        </p:txBody>
      </p:sp>
      <p:sp>
        <p:nvSpPr>
          <p:cNvPr id="9" name="Google Shape;219;p28">
            <a:extLst>
              <a:ext uri="{FF2B5EF4-FFF2-40B4-BE49-F238E27FC236}">
                <a16:creationId xmlns:a16="http://schemas.microsoft.com/office/drawing/2014/main" id="{947E1549-BDA8-4512-9BAD-A4E03C1A8752}"/>
              </a:ext>
            </a:extLst>
          </p:cNvPr>
          <p:cNvSpPr txBox="1"/>
          <p:nvPr/>
        </p:nvSpPr>
        <p:spPr>
          <a:xfrm>
            <a:off x="514663" y="850608"/>
            <a:ext cx="11162674" cy="6007395"/>
          </a:xfrm>
          <a:prstGeom prst="rect">
            <a:avLst/>
          </a:prstGeom>
          <a:noFill/>
          <a:ln w="9525" cap="flat" cmpd="sng">
            <a:solidFill>
              <a:srgbClr val="BFBFBF"/>
            </a:solidFill>
            <a:prstDash val="solid"/>
            <a:round/>
            <a:headEnd type="none" w="sm" len="sm"/>
            <a:tailEnd type="none" w="sm" len="sm"/>
          </a:ln>
        </p:spPr>
        <p:txBody>
          <a:bodyPr spcFirstLastPara="1" wrap="square" lIns="91425" tIns="45700" rIns="91425" bIns="45700" anchor="t" anchorCtr="0">
            <a:noAutofit/>
          </a:bodyPr>
          <a:lstStyle/>
          <a:p>
            <a:r>
              <a:rPr lang="en-US" b="1" dirty="0">
                <a:solidFill>
                  <a:srgbClr val="000000"/>
                </a:solidFill>
                <a:latin typeface="Lato"/>
                <a:ea typeface="Lato"/>
                <a:cs typeface="Lato"/>
                <a:sym typeface="Lato"/>
              </a:rPr>
              <a:t>Variables under consideration:</a:t>
            </a:r>
            <a:r>
              <a:rPr lang="en-US" dirty="0">
                <a:latin typeface="Lato"/>
                <a:ea typeface="Lato"/>
                <a:cs typeface="Lato"/>
                <a:sym typeface="Lato"/>
              </a:rPr>
              <a:t> </a:t>
            </a:r>
            <a:r>
              <a:rPr lang="en-US" sz="1600" b="1" i="1" u="sng" dirty="0">
                <a:latin typeface="Lato"/>
                <a:ea typeface="Lato"/>
                <a:cs typeface="Lato"/>
                <a:sym typeface="Lato"/>
              </a:rPr>
              <a:t>Marital Status Vs. Housing Loan</a:t>
            </a:r>
          </a:p>
          <a:p>
            <a:r>
              <a:rPr lang="en-US" sz="1200" dirty="0">
                <a:solidFill>
                  <a:srgbClr val="000000"/>
                </a:solidFill>
                <a:latin typeface="Lato"/>
                <a:ea typeface="Lato"/>
                <a:cs typeface="Lato"/>
                <a:sym typeface="Lato"/>
              </a:rPr>
              <a:t>In this </a:t>
            </a:r>
            <a:r>
              <a:rPr lang="en-US" sz="1200" dirty="0">
                <a:latin typeface="Lato"/>
                <a:ea typeface="Lato"/>
                <a:cs typeface="Lato"/>
                <a:sym typeface="Lato"/>
              </a:rPr>
              <a:t>part of analysis, we’ll try to observe the percentage of people having housing loan the most. I’ve plotted a bar chart in tableau  by using Marital Status &amp; Housing Loan as dimension &amp; Count of Account Numbers as measure. Also have added Hosing Loan in the filter and filtered “Yes” meaning have considered only those having House Loan.</a:t>
            </a:r>
          </a:p>
          <a:p>
            <a:endParaRPr lang="en-US" dirty="0">
              <a:solidFill>
                <a:srgbClr val="000000"/>
              </a:solidFill>
              <a:latin typeface="Lato"/>
              <a:ea typeface="Lato"/>
              <a:cs typeface="Lato"/>
              <a:sym typeface="Lato"/>
            </a:endParaRPr>
          </a:p>
          <a:p>
            <a:endParaRPr lang="en-US" dirty="0">
              <a:latin typeface="Lato"/>
              <a:ea typeface="Lato"/>
              <a:cs typeface="Lato"/>
              <a:sym typeface="Lato"/>
            </a:endParaRPr>
          </a:p>
          <a:p>
            <a:endParaRPr lang="en-US" dirty="0">
              <a:solidFill>
                <a:srgbClr val="000000"/>
              </a:solidFill>
              <a:latin typeface="Lato"/>
              <a:ea typeface="Lato"/>
              <a:cs typeface="Lato"/>
              <a:sym typeface="Lato"/>
            </a:endParaRPr>
          </a:p>
          <a:p>
            <a:endParaRPr lang="en-US" dirty="0">
              <a:latin typeface="Lato"/>
              <a:ea typeface="Lato"/>
              <a:cs typeface="Lato"/>
              <a:sym typeface="Lato"/>
            </a:endParaRPr>
          </a:p>
          <a:p>
            <a:endParaRPr lang="en-US" dirty="0">
              <a:solidFill>
                <a:srgbClr val="000000"/>
              </a:solidFill>
              <a:latin typeface="Lato"/>
              <a:ea typeface="Lato"/>
              <a:cs typeface="Lato"/>
              <a:sym typeface="Lato"/>
            </a:endParaRPr>
          </a:p>
          <a:p>
            <a:endParaRPr lang="en-US" dirty="0">
              <a:latin typeface="Lato"/>
              <a:ea typeface="Lato"/>
              <a:cs typeface="Lato"/>
              <a:sym typeface="Lato"/>
            </a:endParaRPr>
          </a:p>
          <a:p>
            <a:endParaRPr lang="en-US" sz="1200" b="1" i="1" dirty="0">
              <a:latin typeface="Lato"/>
              <a:ea typeface="Lato"/>
              <a:cs typeface="Lato"/>
              <a:sym typeface="Lato"/>
            </a:endParaRPr>
          </a:p>
          <a:p>
            <a:endParaRPr lang="en-US" sz="1200" b="1" i="1" dirty="0">
              <a:latin typeface="Lato"/>
              <a:ea typeface="Lato"/>
              <a:cs typeface="Lato"/>
              <a:sym typeface="Lato"/>
            </a:endParaRPr>
          </a:p>
          <a:p>
            <a:endParaRPr lang="en-US" sz="1200" b="1" i="1" dirty="0">
              <a:latin typeface="Lato"/>
              <a:ea typeface="Lato"/>
              <a:cs typeface="Lato"/>
              <a:sym typeface="Lato"/>
            </a:endParaRPr>
          </a:p>
          <a:p>
            <a:endParaRPr lang="en-US" sz="1200" b="1" i="1" dirty="0">
              <a:latin typeface="Lato"/>
              <a:ea typeface="Lato"/>
              <a:cs typeface="Lato"/>
              <a:sym typeface="Lato"/>
            </a:endParaRPr>
          </a:p>
          <a:p>
            <a:endParaRPr lang="en-US" sz="1200" b="1" i="1" dirty="0">
              <a:latin typeface="Lato"/>
              <a:ea typeface="Lato"/>
              <a:cs typeface="Lato"/>
              <a:sym typeface="Lato"/>
            </a:endParaRPr>
          </a:p>
          <a:p>
            <a:endParaRPr lang="en-US" sz="1200" b="1" i="1" dirty="0">
              <a:latin typeface="Lato"/>
              <a:ea typeface="Lato"/>
              <a:cs typeface="Lato"/>
              <a:sym typeface="Lato"/>
            </a:endParaRPr>
          </a:p>
          <a:p>
            <a:endParaRPr lang="en-US" sz="1200" b="1" i="1" dirty="0">
              <a:latin typeface="Lato"/>
              <a:ea typeface="Lato"/>
              <a:cs typeface="Lato"/>
              <a:sym typeface="Lato"/>
            </a:endParaRPr>
          </a:p>
          <a:p>
            <a:endParaRPr lang="en-US" sz="1200" b="1" i="1" dirty="0">
              <a:latin typeface="Lato"/>
              <a:ea typeface="Lato"/>
              <a:cs typeface="Lato"/>
              <a:sym typeface="Lato"/>
            </a:endParaRPr>
          </a:p>
          <a:p>
            <a:endParaRPr lang="en-US" sz="1200" b="1" i="1" dirty="0">
              <a:latin typeface="Lato"/>
              <a:ea typeface="Lato"/>
              <a:cs typeface="Lato"/>
              <a:sym typeface="Lato"/>
            </a:endParaRPr>
          </a:p>
          <a:p>
            <a:endParaRPr lang="en-US" sz="1200" b="1" i="1" dirty="0">
              <a:latin typeface="Lato"/>
              <a:ea typeface="Lato"/>
              <a:cs typeface="Lato"/>
              <a:sym typeface="Lato"/>
            </a:endParaRPr>
          </a:p>
          <a:p>
            <a:endParaRPr lang="en-US" sz="1200" b="1" i="1" dirty="0">
              <a:latin typeface="Lato"/>
              <a:ea typeface="Lato"/>
              <a:cs typeface="Lato"/>
              <a:sym typeface="Lato"/>
            </a:endParaRPr>
          </a:p>
          <a:p>
            <a:r>
              <a:rPr lang="en-US" sz="1200" b="1" i="1" dirty="0">
                <a:latin typeface="Lato"/>
                <a:ea typeface="Lato"/>
                <a:cs typeface="Lato"/>
                <a:sym typeface="Lato"/>
              </a:rPr>
              <a:t>   </a:t>
            </a:r>
          </a:p>
          <a:p>
            <a:endParaRPr lang="en-US" sz="1200" b="1" i="1" u="sng" dirty="0">
              <a:latin typeface="Lato"/>
              <a:ea typeface="Lato"/>
              <a:cs typeface="Lato"/>
              <a:sym typeface="Lato"/>
            </a:endParaRPr>
          </a:p>
          <a:p>
            <a:r>
              <a:rPr lang="en-US" sz="1200" b="1" i="1" dirty="0">
                <a:latin typeface="Lato"/>
                <a:ea typeface="Lato"/>
                <a:cs typeface="Lato"/>
                <a:sym typeface="Lato"/>
              </a:rPr>
              <a:t>                                                                                                                                         </a:t>
            </a:r>
            <a:r>
              <a:rPr lang="en-US" sz="1200" b="1" i="1" u="sng" dirty="0">
                <a:latin typeface="Lato"/>
                <a:ea typeface="Lato"/>
                <a:cs typeface="Lato"/>
                <a:sym typeface="Lato"/>
              </a:rPr>
              <a:t>  Marital Status Vs. Housing Loan</a:t>
            </a:r>
          </a:p>
          <a:p>
            <a:r>
              <a:rPr lang="en-US" sz="1200" dirty="0">
                <a:solidFill>
                  <a:srgbClr val="000000"/>
                </a:solidFill>
                <a:latin typeface="Lato"/>
                <a:ea typeface="Lato"/>
                <a:cs typeface="Lato"/>
                <a:sym typeface="Lato"/>
              </a:rPr>
              <a:t>From the chart we can understand tha</a:t>
            </a:r>
            <a:r>
              <a:rPr lang="en-US" sz="1200" dirty="0">
                <a:latin typeface="Lato"/>
                <a:ea typeface="Lato"/>
                <a:cs typeface="Lato"/>
                <a:sym typeface="Lato"/>
              </a:rPr>
              <a:t>t </a:t>
            </a:r>
            <a:r>
              <a:rPr lang="en-US" sz="1200" b="1" dirty="0">
                <a:latin typeface="Lato"/>
                <a:ea typeface="Lato"/>
                <a:cs typeface="Lato"/>
                <a:sym typeface="Lato"/>
              </a:rPr>
              <a:t>married</a:t>
            </a:r>
            <a:r>
              <a:rPr lang="en-US" sz="1200" dirty="0">
                <a:latin typeface="Lato"/>
                <a:ea typeface="Lato"/>
                <a:cs typeface="Lato"/>
                <a:sym typeface="Lato"/>
              </a:rPr>
              <a:t> people are more likely to take House Loan than single or divorced people.  Over 60% of the people having housing loans are Married, followed by Single category (27.45%) &amp; Divorced category (11.45%) respectively</a:t>
            </a:r>
            <a:r>
              <a:rPr lang="en-US" dirty="0">
                <a:latin typeface="Lato"/>
                <a:ea typeface="Lato"/>
                <a:cs typeface="Lato"/>
                <a:sym typeface="Lato"/>
              </a:rPr>
              <a:t>.</a:t>
            </a:r>
            <a:endParaRPr lang="en-US" dirty="0">
              <a:solidFill>
                <a:srgbClr val="000000"/>
              </a:solidFill>
              <a:latin typeface="Lato"/>
              <a:ea typeface="Lato"/>
              <a:cs typeface="Lato"/>
              <a:sym typeface="Lato"/>
            </a:endParaRPr>
          </a:p>
        </p:txBody>
      </p:sp>
      <p:pic>
        <p:nvPicPr>
          <p:cNvPr id="3" name="Picture 2">
            <a:extLst>
              <a:ext uri="{FF2B5EF4-FFF2-40B4-BE49-F238E27FC236}">
                <a16:creationId xmlns:a16="http://schemas.microsoft.com/office/drawing/2014/main" id="{B2071569-CEAC-40CC-EA6F-273D72E8B06A}"/>
              </a:ext>
            </a:extLst>
          </p:cNvPr>
          <p:cNvPicPr>
            <a:picLocks noChangeAspect="1"/>
          </p:cNvPicPr>
          <p:nvPr/>
        </p:nvPicPr>
        <p:blipFill rotWithShape="1">
          <a:blip r:embed="rId3"/>
          <a:srcRect l="24510" t="21070" r="51051" b="12311"/>
          <a:stretch/>
        </p:blipFill>
        <p:spPr>
          <a:xfrm>
            <a:off x="4793750" y="1718860"/>
            <a:ext cx="2605426" cy="3994987"/>
          </a:xfrm>
          <a:prstGeom prst="rect">
            <a:avLst/>
          </a:prstGeom>
        </p:spPr>
      </p:pic>
      <p:sp>
        <p:nvSpPr>
          <p:cNvPr id="2" name="Rectangle 1">
            <a:extLst>
              <a:ext uri="{FF2B5EF4-FFF2-40B4-BE49-F238E27FC236}">
                <a16:creationId xmlns:a16="http://schemas.microsoft.com/office/drawing/2014/main" id="{C6E83C26-2C39-0BD8-3DD1-8EF32888B28F}"/>
              </a:ext>
            </a:extLst>
          </p:cNvPr>
          <p:cNvSpPr/>
          <p:nvPr/>
        </p:nvSpPr>
        <p:spPr>
          <a:xfrm>
            <a:off x="11770242" y="0"/>
            <a:ext cx="421758" cy="27644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8</a:t>
            </a:r>
          </a:p>
        </p:txBody>
      </p:sp>
    </p:spTree>
    <p:extLst>
      <p:ext uri="{BB962C8B-B14F-4D97-AF65-F5344CB8AC3E}">
        <p14:creationId xmlns:p14="http://schemas.microsoft.com/office/powerpoint/2010/main" val="33381255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838200" y="4"/>
            <a:ext cx="10515600" cy="1690689"/>
          </a:xfrm>
          <a:prstGeom prst="rect">
            <a:avLst/>
          </a:prstGeom>
          <a:noFill/>
          <a:ln>
            <a:noFill/>
          </a:ln>
        </p:spPr>
        <p:txBody>
          <a:bodyPr spcFirstLastPara="1" vert="horz" wrap="square" lIns="91425" tIns="45700" rIns="91425" bIns="45700" rtlCol="0" anchor="ctr" anchorCtr="0">
            <a:noAutofit/>
          </a:bodyPr>
          <a:lstStyle/>
          <a:p>
            <a:pPr algn="ctr">
              <a:spcBef>
                <a:spcPts val="0"/>
              </a:spcBef>
              <a:buSzPts val="4400"/>
            </a:pPr>
            <a:r>
              <a:rPr lang="en-US" sz="3500" b="1" dirty="0">
                <a:solidFill>
                  <a:srgbClr val="EF413D"/>
                </a:solidFill>
              </a:rPr>
              <a:t>PART II : Segmented Univariate Analysis</a:t>
            </a:r>
            <a:br>
              <a:rPr lang="en-US" sz="3500" b="1" dirty="0">
                <a:solidFill>
                  <a:srgbClr val="EF413D"/>
                </a:solidFill>
              </a:rPr>
            </a:br>
            <a:r>
              <a:rPr lang="en-US" sz="1000" b="1" dirty="0">
                <a:solidFill>
                  <a:srgbClr val="EF413D"/>
                </a:solidFill>
              </a:rPr>
              <a:t> </a:t>
            </a:r>
            <a:br>
              <a:rPr lang="en-US" b="1" dirty="0"/>
            </a:br>
            <a:endParaRPr sz="3000" dirty="0"/>
          </a:p>
        </p:txBody>
      </p:sp>
      <p:sp>
        <p:nvSpPr>
          <p:cNvPr id="9" name="Google Shape;219;p28">
            <a:extLst>
              <a:ext uri="{FF2B5EF4-FFF2-40B4-BE49-F238E27FC236}">
                <a16:creationId xmlns:a16="http://schemas.microsoft.com/office/drawing/2014/main" id="{947E1549-BDA8-4512-9BAD-A4E03C1A8752}"/>
              </a:ext>
            </a:extLst>
          </p:cNvPr>
          <p:cNvSpPr txBox="1"/>
          <p:nvPr/>
        </p:nvSpPr>
        <p:spPr>
          <a:xfrm>
            <a:off x="514663" y="839972"/>
            <a:ext cx="11162674" cy="5869172"/>
          </a:xfrm>
          <a:prstGeom prst="rect">
            <a:avLst/>
          </a:prstGeom>
          <a:noFill/>
          <a:ln w="9525" cap="flat" cmpd="sng">
            <a:solidFill>
              <a:srgbClr val="BFBFBF"/>
            </a:solidFill>
            <a:prstDash val="solid"/>
            <a:round/>
            <a:headEnd type="none" w="sm" len="sm"/>
            <a:tailEnd type="none" w="sm" len="sm"/>
          </a:ln>
        </p:spPr>
        <p:txBody>
          <a:bodyPr spcFirstLastPara="1" wrap="square" lIns="91425" tIns="45700" rIns="91425" bIns="45700" anchor="t" anchorCtr="0">
            <a:noAutofit/>
          </a:bodyPr>
          <a:lstStyle/>
          <a:p>
            <a:r>
              <a:rPr lang="en-US" b="1" dirty="0">
                <a:solidFill>
                  <a:srgbClr val="000000"/>
                </a:solidFill>
                <a:latin typeface="Lato"/>
                <a:ea typeface="Lato"/>
                <a:cs typeface="Lato"/>
                <a:sym typeface="Lato"/>
              </a:rPr>
              <a:t>Variables under consideration: </a:t>
            </a:r>
            <a:r>
              <a:rPr lang="en-US" sz="1600" b="1" i="1" u="sng" dirty="0">
                <a:latin typeface="Lato"/>
                <a:ea typeface="Lato"/>
                <a:cs typeface="Lato"/>
                <a:sym typeface="Lato"/>
              </a:rPr>
              <a:t>Marital Status Vs. Personal Loan</a:t>
            </a:r>
          </a:p>
          <a:p>
            <a:r>
              <a:rPr lang="en-US" sz="1200" dirty="0">
                <a:solidFill>
                  <a:srgbClr val="000000"/>
                </a:solidFill>
                <a:latin typeface="Lato"/>
                <a:ea typeface="Lato"/>
                <a:cs typeface="Lato"/>
                <a:sym typeface="Lato"/>
              </a:rPr>
              <a:t>In this </a:t>
            </a:r>
            <a:r>
              <a:rPr lang="en-US" sz="1200" dirty="0">
                <a:latin typeface="Lato"/>
                <a:ea typeface="Lato"/>
                <a:cs typeface="Lato"/>
                <a:sym typeface="Lato"/>
              </a:rPr>
              <a:t>part of analysis, we’ll try to observe the percentage of people having housing loan the most. I’ve plotted a bar chart in tableau  by using Marital Status &amp; Personal Loan as dimension &amp; Count of Account Numbers as measure. Also have added Personal Loan in the filter and filtered “Yes” meaning have considered only those having Personal Loan</a:t>
            </a:r>
            <a:r>
              <a:rPr lang="en-US" dirty="0">
                <a:latin typeface="Lato"/>
                <a:ea typeface="Lato"/>
                <a:cs typeface="Lato"/>
                <a:sym typeface="Lato"/>
              </a:rPr>
              <a:t>. </a:t>
            </a: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r>
              <a:rPr lang="en-US" dirty="0">
                <a:latin typeface="Lato"/>
                <a:ea typeface="Lato"/>
                <a:cs typeface="Lato"/>
                <a:sym typeface="Lato"/>
              </a:rPr>
              <a:t>    </a:t>
            </a:r>
          </a:p>
          <a:p>
            <a:r>
              <a:rPr lang="en-US" sz="1200" b="1" i="1" u="sng" dirty="0">
                <a:latin typeface="Lato"/>
                <a:ea typeface="Lato"/>
                <a:cs typeface="Lato"/>
                <a:sym typeface="Lato"/>
              </a:rPr>
              <a:t>                                                                                                              </a:t>
            </a:r>
          </a:p>
          <a:p>
            <a:r>
              <a:rPr lang="en-US" sz="1200" b="1" i="1" u="sng" dirty="0">
                <a:latin typeface="Lato"/>
                <a:ea typeface="Lato"/>
                <a:cs typeface="Lato"/>
                <a:sym typeface="Lato"/>
              </a:rPr>
              <a:t> </a:t>
            </a:r>
            <a:r>
              <a:rPr lang="en-US" sz="1200" b="1" i="1" dirty="0">
                <a:latin typeface="Lato"/>
                <a:ea typeface="Lato"/>
                <a:cs typeface="Lato"/>
                <a:sym typeface="Lato"/>
              </a:rPr>
              <a:t>                                                                                                                         </a:t>
            </a:r>
            <a:r>
              <a:rPr lang="en-US" sz="1200" b="1" i="1" u="sng" dirty="0">
                <a:latin typeface="Lato"/>
                <a:ea typeface="Lato"/>
                <a:cs typeface="Lato"/>
                <a:sym typeface="Lato"/>
              </a:rPr>
              <a:t>Marital status Vs. Personal Loan</a:t>
            </a:r>
          </a:p>
          <a:p>
            <a:r>
              <a:rPr lang="en-US" sz="1200" dirty="0">
                <a:latin typeface="Lato"/>
                <a:ea typeface="Lato"/>
                <a:cs typeface="Lato"/>
                <a:sym typeface="Lato"/>
              </a:rPr>
              <a:t>The Scenario is almost same for this section like the House Loan cases. Married people are most likely to take personal loans as well. Among the account holders who took personal loans, around 4672 people which is   64.30% of total  are married , followed by Single category (only 22.93%) &amp; Divorced category ( only 12.77%) respectively. </a:t>
            </a:r>
          </a:p>
          <a:p>
            <a:endParaRPr lang="en-US" i="1" u="sng" dirty="0">
              <a:solidFill>
                <a:srgbClr val="000000"/>
              </a:solidFill>
              <a:latin typeface="Lato"/>
              <a:ea typeface="Lato"/>
              <a:cs typeface="Lato"/>
              <a:sym typeface="Lato"/>
            </a:endParaRPr>
          </a:p>
        </p:txBody>
      </p:sp>
      <p:pic>
        <p:nvPicPr>
          <p:cNvPr id="3" name="Picture 2">
            <a:extLst>
              <a:ext uri="{FF2B5EF4-FFF2-40B4-BE49-F238E27FC236}">
                <a16:creationId xmlns:a16="http://schemas.microsoft.com/office/drawing/2014/main" id="{660EBD1E-261C-397A-CA99-A8F027D08DD9}"/>
              </a:ext>
            </a:extLst>
          </p:cNvPr>
          <p:cNvPicPr>
            <a:picLocks noChangeAspect="1"/>
          </p:cNvPicPr>
          <p:nvPr/>
        </p:nvPicPr>
        <p:blipFill rotWithShape="1">
          <a:blip r:embed="rId3"/>
          <a:srcRect l="24634" t="20600" r="53195" b="12186"/>
          <a:stretch/>
        </p:blipFill>
        <p:spPr>
          <a:xfrm>
            <a:off x="4543651" y="1690693"/>
            <a:ext cx="2188470" cy="3732029"/>
          </a:xfrm>
          <a:prstGeom prst="rect">
            <a:avLst/>
          </a:prstGeom>
        </p:spPr>
      </p:pic>
      <p:sp>
        <p:nvSpPr>
          <p:cNvPr id="2" name="Rectangle 1">
            <a:extLst>
              <a:ext uri="{FF2B5EF4-FFF2-40B4-BE49-F238E27FC236}">
                <a16:creationId xmlns:a16="http://schemas.microsoft.com/office/drawing/2014/main" id="{ADFF981D-89CD-0ED5-A9B9-34114F8ED69E}"/>
              </a:ext>
            </a:extLst>
          </p:cNvPr>
          <p:cNvSpPr/>
          <p:nvPr/>
        </p:nvSpPr>
        <p:spPr>
          <a:xfrm>
            <a:off x="11780874" y="0"/>
            <a:ext cx="411126" cy="2551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9</a:t>
            </a:r>
          </a:p>
        </p:txBody>
      </p:sp>
    </p:spTree>
    <p:extLst>
      <p:ext uri="{BB962C8B-B14F-4D97-AF65-F5344CB8AC3E}">
        <p14:creationId xmlns:p14="http://schemas.microsoft.com/office/powerpoint/2010/main" val="2438152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838200" y="5"/>
            <a:ext cx="10517372" cy="1339701"/>
          </a:xfrm>
          <a:prstGeom prst="rect">
            <a:avLst/>
          </a:prstGeom>
          <a:noFill/>
          <a:ln>
            <a:noFill/>
          </a:ln>
        </p:spPr>
        <p:txBody>
          <a:bodyPr spcFirstLastPara="1" vert="horz" wrap="square" lIns="91425" tIns="45700" rIns="91425" bIns="45700" rtlCol="0" anchor="ctr" anchorCtr="0">
            <a:noAutofit/>
          </a:bodyPr>
          <a:lstStyle/>
          <a:p>
            <a:pPr algn="ctr">
              <a:spcBef>
                <a:spcPts val="0"/>
              </a:spcBef>
              <a:buSzPts val="4400"/>
            </a:pPr>
            <a:r>
              <a:rPr lang="en-US" sz="3200" b="1" dirty="0">
                <a:solidFill>
                  <a:srgbClr val="EF413D"/>
                </a:solidFill>
              </a:rPr>
              <a:t>PART III :  Bivariate Analysis</a:t>
            </a:r>
            <a:br>
              <a:rPr lang="en-US" sz="3500" b="1" dirty="0">
                <a:solidFill>
                  <a:srgbClr val="EF413D"/>
                </a:solidFill>
              </a:rPr>
            </a:br>
            <a:r>
              <a:rPr lang="en-US" sz="1000" b="1" dirty="0">
                <a:solidFill>
                  <a:srgbClr val="EF413D"/>
                </a:solidFill>
              </a:rPr>
              <a:t> </a:t>
            </a:r>
            <a:br>
              <a:rPr lang="en-US" b="1" dirty="0"/>
            </a:br>
            <a:endParaRPr sz="3000" dirty="0"/>
          </a:p>
        </p:txBody>
      </p:sp>
      <p:sp>
        <p:nvSpPr>
          <p:cNvPr id="9" name="Google Shape;219;p28">
            <a:extLst>
              <a:ext uri="{FF2B5EF4-FFF2-40B4-BE49-F238E27FC236}">
                <a16:creationId xmlns:a16="http://schemas.microsoft.com/office/drawing/2014/main" id="{947E1549-BDA8-4512-9BAD-A4E03C1A8752}"/>
              </a:ext>
            </a:extLst>
          </p:cNvPr>
          <p:cNvSpPr txBox="1"/>
          <p:nvPr/>
        </p:nvSpPr>
        <p:spPr>
          <a:xfrm>
            <a:off x="489098" y="701749"/>
            <a:ext cx="11188239" cy="5932968"/>
          </a:xfrm>
          <a:prstGeom prst="rect">
            <a:avLst/>
          </a:prstGeom>
          <a:noFill/>
          <a:ln w="9525" cap="flat" cmpd="sng">
            <a:solidFill>
              <a:srgbClr val="BFBFBF"/>
            </a:solidFill>
            <a:prstDash val="solid"/>
            <a:round/>
            <a:headEnd type="none" w="sm" len="sm"/>
            <a:tailEnd type="none" w="sm" len="sm"/>
          </a:ln>
        </p:spPr>
        <p:txBody>
          <a:bodyPr spcFirstLastPara="1" wrap="square" lIns="91425" tIns="45700" rIns="91425" bIns="45700" anchor="t" anchorCtr="0">
            <a:noAutofit/>
          </a:bodyPr>
          <a:lstStyle/>
          <a:p>
            <a:r>
              <a:rPr lang="en-US" b="1" dirty="0">
                <a:solidFill>
                  <a:srgbClr val="000000"/>
                </a:solidFill>
                <a:latin typeface="Lato"/>
                <a:ea typeface="Lato"/>
                <a:cs typeface="Lato"/>
                <a:sym typeface="Lato"/>
              </a:rPr>
              <a:t>Variables under consideration:</a:t>
            </a:r>
            <a:r>
              <a:rPr lang="en-US" dirty="0">
                <a:latin typeface="Lato"/>
                <a:ea typeface="Lato"/>
                <a:cs typeface="Lato"/>
                <a:sym typeface="Lato"/>
              </a:rPr>
              <a:t> </a:t>
            </a:r>
            <a:r>
              <a:rPr lang="en-US" b="1" i="1" u="sng" dirty="0">
                <a:latin typeface="Lato"/>
                <a:ea typeface="Lato"/>
                <a:cs typeface="Lato"/>
                <a:sym typeface="Lato"/>
              </a:rPr>
              <a:t>Age Group Vs. Median of Cash Balance</a:t>
            </a:r>
          </a:p>
          <a:p>
            <a:r>
              <a:rPr lang="en-IN" sz="1200" dirty="0">
                <a:solidFill>
                  <a:srgbClr val="000000"/>
                </a:solidFill>
                <a:latin typeface="Lato"/>
                <a:ea typeface="Lato"/>
                <a:cs typeface="Lato"/>
                <a:sym typeface="Lato"/>
              </a:rPr>
              <a:t>Here, we’ll analyse the Median of Cash Balance in respect with the Age Group. </a:t>
            </a:r>
            <a:r>
              <a:rPr lang="en-IN" sz="1200" dirty="0">
                <a:latin typeface="Lato"/>
                <a:ea typeface="Lato"/>
                <a:cs typeface="Lato"/>
                <a:sym typeface="Lato"/>
              </a:rPr>
              <a:t>The reason behind considering the median value rather than the average/mean value is the presence of huge number of outliers which we analysed in the Univariate Analysis part. </a:t>
            </a:r>
            <a:r>
              <a:rPr lang="en-IN" sz="1200" dirty="0">
                <a:solidFill>
                  <a:srgbClr val="000000"/>
                </a:solidFill>
                <a:latin typeface="Lato"/>
                <a:ea typeface="Lato"/>
                <a:cs typeface="Lato"/>
                <a:sym typeface="Lato"/>
              </a:rPr>
              <a:t> I hav</a:t>
            </a:r>
            <a:r>
              <a:rPr lang="en-IN" sz="1200" dirty="0">
                <a:latin typeface="Lato"/>
                <a:ea typeface="Lato"/>
                <a:cs typeface="Lato"/>
                <a:sym typeface="Lato"/>
              </a:rPr>
              <a:t>e created bin of 10 each for the age group and created bar chart in respect with the median of cash balance in Tableau</a:t>
            </a:r>
            <a:r>
              <a:rPr lang="en-IN" dirty="0">
                <a:latin typeface="Lato"/>
                <a:ea typeface="Lato"/>
                <a:cs typeface="Lato"/>
                <a:sym typeface="Lato"/>
              </a:rPr>
              <a:t>.</a:t>
            </a: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sz="1400" dirty="0">
              <a:solidFill>
                <a:srgbClr val="000000"/>
              </a:solidFill>
              <a:latin typeface="Lato"/>
              <a:ea typeface="Lato"/>
              <a:cs typeface="Lato"/>
              <a:sym typeface="Lato"/>
            </a:endParaRPr>
          </a:p>
          <a:p>
            <a:endParaRPr lang="en-IN" sz="1400" dirty="0">
              <a:solidFill>
                <a:srgbClr val="000000"/>
              </a:solidFill>
              <a:latin typeface="Lato"/>
              <a:ea typeface="Lato"/>
              <a:cs typeface="Lato"/>
              <a:sym typeface="Lato"/>
            </a:endParaRPr>
          </a:p>
          <a:p>
            <a:endParaRPr lang="en-IN" sz="1400" dirty="0">
              <a:solidFill>
                <a:srgbClr val="000000"/>
              </a:solidFill>
              <a:latin typeface="Lato"/>
              <a:ea typeface="Lato"/>
              <a:cs typeface="Lato"/>
              <a:sym typeface="Lato"/>
            </a:endParaRPr>
          </a:p>
          <a:p>
            <a:r>
              <a:rPr lang="en-IN" sz="1400" dirty="0">
                <a:solidFill>
                  <a:srgbClr val="000000"/>
                </a:solidFill>
                <a:latin typeface="Lato"/>
                <a:ea typeface="Lato"/>
                <a:cs typeface="Lato"/>
                <a:sym typeface="Lato"/>
              </a:rPr>
              <a:t>                                                                                      </a:t>
            </a:r>
            <a:r>
              <a:rPr lang="en-IN" dirty="0">
                <a:latin typeface="Lato"/>
                <a:ea typeface="Lato"/>
                <a:cs typeface="Lato"/>
                <a:sym typeface="Lato"/>
              </a:rPr>
              <a:t> </a:t>
            </a:r>
            <a:r>
              <a:rPr lang="en-IN" sz="1200" b="1" i="1" u="sng" dirty="0">
                <a:latin typeface="Lato"/>
                <a:ea typeface="Lato"/>
                <a:cs typeface="Lato"/>
                <a:sym typeface="Lato"/>
              </a:rPr>
              <a:t>Age group Vs. Median of Cash Balance </a:t>
            </a:r>
            <a:r>
              <a:rPr lang="en-IN" dirty="0">
                <a:latin typeface="Lato"/>
                <a:ea typeface="Lato"/>
                <a:cs typeface="Lato"/>
                <a:sym typeface="Lato"/>
              </a:rPr>
              <a:t>     </a:t>
            </a:r>
          </a:p>
          <a:p>
            <a:r>
              <a:rPr lang="en-IN" sz="1200" dirty="0">
                <a:solidFill>
                  <a:srgbClr val="000000"/>
                </a:solidFill>
                <a:latin typeface="Lato"/>
                <a:ea typeface="Lato"/>
                <a:cs typeface="Lato"/>
                <a:sym typeface="Lato"/>
              </a:rPr>
              <a:t>As visible from the bar chart, though,</a:t>
            </a:r>
            <a:r>
              <a:rPr lang="en-IN" sz="1200" dirty="0">
                <a:latin typeface="Lato"/>
                <a:ea typeface="Lato"/>
                <a:cs typeface="Lato"/>
                <a:sym typeface="Lato"/>
              </a:rPr>
              <a:t> we have the highest number of account holders from the age group of 30-40 years, their cash balance in account is very low, they are less likely to opt for term deposits. We’ve the highest median cash balance from the age group of 70-80 &amp; also from the previous analysis we know that only 0.24% of  people aging between 70-80 years has some kind of loan.  We can start thinking from this prospective.</a:t>
            </a:r>
            <a:endParaRPr sz="1200" dirty="0">
              <a:solidFill>
                <a:srgbClr val="000000"/>
              </a:solidFill>
              <a:latin typeface="Lato"/>
              <a:ea typeface="Lato"/>
              <a:cs typeface="Lato"/>
              <a:sym typeface="Lato"/>
            </a:endParaRPr>
          </a:p>
        </p:txBody>
      </p:sp>
      <p:pic>
        <p:nvPicPr>
          <p:cNvPr id="3" name="Picture 2">
            <a:extLst>
              <a:ext uri="{FF2B5EF4-FFF2-40B4-BE49-F238E27FC236}">
                <a16:creationId xmlns:a16="http://schemas.microsoft.com/office/drawing/2014/main" id="{6F8BB1CC-2DC2-01FE-03F7-FB8CFEA3D105}"/>
              </a:ext>
            </a:extLst>
          </p:cNvPr>
          <p:cNvPicPr>
            <a:picLocks noChangeAspect="1"/>
          </p:cNvPicPr>
          <p:nvPr/>
        </p:nvPicPr>
        <p:blipFill rotWithShape="1">
          <a:blip r:embed="rId3"/>
          <a:srcRect l="25596" t="20733" r="38350" b="12878"/>
          <a:stretch/>
        </p:blipFill>
        <p:spPr>
          <a:xfrm>
            <a:off x="3315586" y="1743743"/>
            <a:ext cx="5560827" cy="3580515"/>
          </a:xfrm>
          <a:prstGeom prst="rect">
            <a:avLst/>
          </a:prstGeom>
        </p:spPr>
      </p:pic>
      <p:sp>
        <p:nvSpPr>
          <p:cNvPr id="2" name="Rectangle 1">
            <a:extLst>
              <a:ext uri="{FF2B5EF4-FFF2-40B4-BE49-F238E27FC236}">
                <a16:creationId xmlns:a16="http://schemas.microsoft.com/office/drawing/2014/main" id="{F9B7E33A-8252-40D0-970A-1E44D37E2EE2}"/>
              </a:ext>
            </a:extLst>
          </p:cNvPr>
          <p:cNvSpPr/>
          <p:nvPr/>
        </p:nvSpPr>
        <p:spPr>
          <a:xfrm>
            <a:off x="11677337" y="0"/>
            <a:ext cx="514663" cy="2977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10</a:t>
            </a:r>
          </a:p>
        </p:txBody>
      </p:sp>
    </p:spTree>
    <p:extLst>
      <p:ext uri="{BB962C8B-B14F-4D97-AF65-F5344CB8AC3E}">
        <p14:creationId xmlns:p14="http://schemas.microsoft.com/office/powerpoint/2010/main" val="6330536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838200" y="5"/>
            <a:ext cx="10517372" cy="1339701"/>
          </a:xfrm>
          <a:prstGeom prst="rect">
            <a:avLst/>
          </a:prstGeom>
          <a:noFill/>
          <a:ln>
            <a:noFill/>
          </a:ln>
        </p:spPr>
        <p:txBody>
          <a:bodyPr spcFirstLastPara="1" vert="horz" wrap="square" lIns="91425" tIns="45700" rIns="91425" bIns="45700" rtlCol="0" anchor="ctr" anchorCtr="0">
            <a:noAutofit/>
          </a:bodyPr>
          <a:lstStyle/>
          <a:p>
            <a:pPr algn="ctr">
              <a:spcBef>
                <a:spcPts val="0"/>
              </a:spcBef>
              <a:buSzPts val="4400"/>
            </a:pPr>
            <a:r>
              <a:rPr lang="en-US" sz="3200" b="1" dirty="0">
                <a:solidFill>
                  <a:srgbClr val="EF413D"/>
                </a:solidFill>
              </a:rPr>
              <a:t>PART III :  Bivariate Analysis</a:t>
            </a:r>
            <a:br>
              <a:rPr lang="en-US" sz="3500" b="1" dirty="0">
                <a:solidFill>
                  <a:srgbClr val="EF413D"/>
                </a:solidFill>
              </a:rPr>
            </a:br>
            <a:r>
              <a:rPr lang="en-US" sz="1000" b="1" dirty="0">
                <a:solidFill>
                  <a:srgbClr val="EF413D"/>
                </a:solidFill>
              </a:rPr>
              <a:t> </a:t>
            </a:r>
            <a:br>
              <a:rPr lang="en-US" b="1" dirty="0"/>
            </a:br>
            <a:endParaRPr sz="3000" dirty="0"/>
          </a:p>
        </p:txBody>
      </p:sp>
      <p:sp>
        <p:nvSpPr>
          <p:cNvPr id="9" name="Google Shape;219;p28">
            <a:extLst>
              <a:ext uri="{FF2B5EF4-FFF2-40B4-BE49-F238E27FC236}">
                <a16:creationId xmlns:a16="http://schemas.microsoft.com/office/drawing/2014/main" id="{947E1549-BDA8-4512-9BAD-A4E03C1A8752}"/>
              </a:ext>
            </a:extLst>
          </p:cNvPr>
          <p:cNvSpPr txBox="1"/>
          <p:nvPr/>
        </p:nvSpPr>
        <p:spPr>
          <a:xfrm>
            <a:off x="329610" y="701748"/>
            <a:ext cx="11525692" cy="6039293"/>
          </a:xfrm>
          <a:prstGeom prst="rect">
            <a:avLst/>
          </a:prstGeom>
          <a:noFill/>
          <a:ln w="9525" cap="flat" cmpd="sng">
            <a:solidFill>
              <a:srgbClr val="BFBFBF"/>
            </a:solidFill>
            <a:prstDash val="solid"/>
            <a:round/>
            <a:headEnd type="none" w="sm" len="sm"/>
            <a:tailEnd type="none" w="sm" len="sm"/>
          </a:ln>
        </p:spPr>
        <p:txBody>
          <a:bodyPr spcFirstLastPara="1" wrap="square" lIns="91425" tIns="45700" rIns="91425" bIns="45700" anchor="t" anchorCtr="0">
            <a:noAutofit/>
          </a:bodyPr>
          <a:lstStyle/>
          <a:p>
            <a:r>
              <a:rPr lang="en-US" b="1" dirty="0">
                <a:solidFill>
                  <a:srgbClr val="000000"/>
                </a:solidFill>
                <a:latin typeface="Lato"/>
                <a:ea typeface="Lato"/>
                <a:cs typeface="Lato"/>
                <a:sym typeface="Lato"/>
              </a:rPr>
              <a:t>Variables under consideration:</a:t>
            </a:r>
            <a:r>
              <a:rPr lang="en-US" dirty="0">
                <a:latin typeface="Lato"/>
                <a:ea typeface="Lato"/>
                <a:cs typeface="Lato"/>
                <a:sym typeface="Lato"/>
              </a:rPr>
              <a:t> </a:t>
            </a:r>
            <a:r>
              <a:rPr lang="en-US" b="1" i="1" u="sng" dirty="0">
                <a:latin typeface="Lato"/>
                <a:ea typeface="Lato"/>
                <a:cs typeface="Lato"/>
                <a:sym typeface="Lato"/>
              </a:rPr>
              <a:t>Age Group Vs. Subscription Rate</a:t>
            </a:r>
          </a:p>
          <a:p>
            <a:r>
              <a:rPr lang="en-IN" sz="1200" dirty="0">
                <a:latin typeface="Lato"/>
                <a:ea typeface="Lato"/>
                <a:cs typeface="Lato"/>
                <a:sym typeface="Lato"/>
              </a:rPr>
              <a:t>in this Part, we’ll analyse age group wise subscription rate. For this purpose I’ve created bin of </a:t>
            </a:r>
            <a:r>
              <a:rPr lang="en-IN" sz="1200" b="1" dirty="0">
                <a:latin typeface="Lato"/>
                <a:ea typeface="Lato"/>
                <a:cs typeface="Lato"/>
                <a:sym typeface="Lato"/>
              </a:rPr>
              <a:t>age </a:t>
            </a:r>
            <a:r>
              <a:rPr lang="en-IN" sz="1200" dirty="0">
                <a:latin typeface="Lato"/>
                <a:ea typeface="Lato"/>
                <a:cs typeface="Lato"/>
                <a:sym typeface="Lato"/>
              </a:rPr>
              <a:t>variable of 10 each starting from 0, </a:t>
            </a:r>
            <a:r>
              <a:rPr lang="en-IN" sz="1200" dirty="0" err="1">
                <a:latin typeface="Lato"/>
                <a:ea typeface="Lato"/>
                <a:cs typeface="Lato"/>
                <a:sym typeface="Lato"/>
              </a:rPr>
              <a:t>i.e</a:t>
            </a:r>
            <a:r>
              <a:rPr lang="en-IN" sz="1200" dirty="0">
                <a:latin typeface="Lato"/>
                <a:ea typeface="Lato"/>
                <a:cs typeface="Lato"/>
                <a:sym typeface="Lato"/>
              </a:rPr>
              <a:t> the first bin will be </a:t>
            </a:r>
            <a:r>
              <a:rPr lang="en-IN" sz="1200" b="1" dirty="0">
                <a:latin typeface="Lato"/>
                <a:ea typeface="Lato"/>
                <a:cs typeface="Lato"/>
                <a:sym typeface="Lato"/>
              </a:rPr>
              <a:t>0-10 years, </a:t>
            </a:r>
            <a:r>
              <a:rPr lang="en-IN" sz="1200" dirty="0">
                <a:latin typeface="Lato"/>
                <a:ea typeface="Lato"/>
                <a:cs typeface="Lato"/>
                <a:sym typeface="Lato"/>
              </a:rPr>
              <a:t>the second will be </a:t>
            </a:r>
            <a:r>
              <a:rPr lang="en-IN" sz="1200" b="1" dirty="0">
                <a:latin typeface="Lato"/>
                <a:ea typeface="Lato"/>
                <a:cs typeface="Lato"/>
                <a:sym typeface="Lato"/>
              </a:rPr>
              <a:t>10-20 years </a:t>
            </a:r>
            <a:r>
              <a:rPr lang="en-IN" sz="1200" dirty="0">
                <a:latin typeface="Lato"/>
                <a:ea typeface="Lato"/>
                <a:cs typeface="Lato"/>
                <a:sym typeface="Lato"/>
              </a:rPr>
              <a:t> and so on and analysed that will percentage of subscription. Let’s see how the graph shows.</a:t>
            </a:r>
          </a:p>
          <a:p>
            <a:endParaRPr lang="en-IN" sz="12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r>
              <a:rPr lang="en-IN" dirty="0">
                <a:latin typeface="Lato"/>
                <a:ea typeface="Lato"/>
                <a:cs typeface="Lato"/>
                <a:sym typeface="Lato"/>
              </a:rPr>
              <a:t>                                                                          </a:t>
            </a:r>
            <a:r>
              <a:rPr lang="en-US" sz="1200" b="1" i="1" u="sng" dirty="0">
                <a:latin typeface="Lato"/>
                <a:ea typeface="Lato"/>
                <a:cs typeface="Lato"/>
                <a:sym typeface="Lato"/>
              </a:rPr>
              <a:t>Age Group Vs. Subscription Rate</a:t>
            </a:r>
            <a:r>
              <a:rPr lang="en-IN" sz="1200" i="1" dirty="0">
                <a:solidFill>
                  <a:srgbClr val="000000"/>
                </a:solidFill>
                <a:latin typeface="Lato"/>
                <a:ea typeface="Lato"/>
                <a:cs typeface="Lato"/>
                <a:sym typeface="Lato"/>
              </a:rPr>
              <a:t> </a:t>
            </a:r>
          </a:p>
          <a:p>
            <a:endParaRPr lang="en-IN" sz="1200" dirty="0">
              <a:latin typeface="Lato"/>
              <a:ea typeface="Lato"/>
              <a:cs typeface="Lato"/>
              <a:sym typeface="Lato"/>
            </a:endParaRPr>
          </a:p>
          <a:p>
            <a:r>
              <a:rPr lang="en-IN" sz="1200" dirty="0">
                <a:latin typeface="Lato"/>
                <a:ea typeface="Lato"/>
                <a:cs typeface="Lato"/>
                <a:sym typeface="Lato"/>
              </a:rPr>
              <a:t>As the chart shows, we can clearly see as the age group proceeds from 60-70 towards 90-100, though the number of account holders is getting lower, the chances of account holders to actually opt for the Term Deposit is actually increasing. For people ageing between 90-100 the chances of saying Yes is around </a:t>
            </a:r>
            <a:r>
              <a:rPr lang="en-IN" sz="1200" b="1" dirty="0">
                <a:latin typeface="Lato"/>
                <a:ea typeface="Lato"/>
                <a:cs typeface="Lato"/>
                <a:sym typeface="Lato"/>
              </a:rPr>
              <a:t>75%</a:t>
            </a:r>
            <a:r>
              <a:rPr lang="en-IN" sz="1200" b="1" i="1" dirty="0">
                <a:solidFill>
                  <a:srgbClr val="000000"/>
                </a:solidFill>
                <a:latin typeface="Lato"/>
                <a:ea typeface="Lato"/>
                <a:cs typeface="Lato"/>
                <a:sym typeface="Lato"/>
              </a:rPr>
              <a:t> . </a:t>
            </a:r>
            <a:r>
              <a:rPr lang="en-IN" sz="1200" i="1" dirty="0">
                <a:solidFill>
                  <a:srgbClr val="000000"/>
                </a:solidFill>
                <a:latin typeface="Lato"/>
                <a:ea typeface="Lato"/>
                <a:cs typeface="Lato"/>
                <a:sym typeface="Lato"/>
              </a:rPr>
              <a:t> So, people who are nearing ret</a:t>
            </a:r>
            <a:r>
              <a:rPr lang="en-IN" sz="1200" i="1" dirty="0">
                <a:latin typeface="Lato"/>
                <a:ea typeface="Lato"/>
                <a:cs typeface="Lato"/>
                <a:sym typeface="Lato"/>
              </a:rPr>
              <a:t>irement or already retired should be an area of priority we can understand. On the other hand, though the number of account holders aging between 20-50 years is way higher, the chances that they’ll be saying yes is pretty low, less than 20%.</a:t>
            </a:r>
            <a:endParaRPr lang="en-IN" sz="1200" b="1" i="1" dirty="0">
              <a:solidFill>
                <a:srgbClr val="000000"/>
              </a:solidFill>
              <a:latin typeface="Lato"/>
              <a:ea typeface="Lato"/>
              <a:cs typeface="Lato"/>
              <a:sym typeface="Lato"/>
            </a:endParaRPr>
          </a:p>
          <a:p>
            <a:endParaRPr sz="1200" i="1" dirty="0">
              <a:solidFill>
                <a:srgbClr val="000000"/>
              </a:solidFill>
              <a:latin typeface="Lato"/>
              <a:ea typeface="Lato"/>
              <a:cs typeface="Lato"/>
              <a:sym typeface="Lato"/>
            </a:endParaRPr>
          </a:p>
        </p:txBody>
      </p:sp>
      <p:pic>
        <p:nvPicPr>
          <p:cNvPr id="6" name="Picture 5">
            <a:extLst>
              <a:ext uri="{FF2B5EF4-FFF2-40B4-BE49-F238E27FC236}">
                <a16:creationId xmlns:a16="http://schemas.microsoft.com/office/drawing/2014/main" id="{E3C8E545-3AC7-C2E7-D787-0B2AD88E376C}"/>
              </a:ext>
            </a:extLst>
          </p:cNvPr>
          <p:cNvPicPr>
            <a:picLocks noChangeAspect="1"/>
          </p:cNvPicPr>
          <p:nvPr/>
        </p:nvPicPr>
        <p:blipFill rotWithShape="1">
          <a:blip r:embed="rId3"/>
          <a:srcRect l="25270" t="22033" r="14689" b="12252"/>
          <a:stretch/>
        </p:blipFill>
        <p:spPr>
          <a:xfrm>
            <a:off x="2567509" y="1377778"/>
            <a:ext cx="6663575" cy="4102444"/>
          </a:xfrm>
          <a:prstGeom prst="rect">
            <a:avLst/>
          </a:prstGeom>
        </p:spPr>
      </p:pic>
      <p:sp>
        <p:nvSpPr>
          <p:cNvPr id="7" name="Rectangle 6">
            <a:extLst>
              <a:ext uri="{FF2B5EF4-FFF2-40B4-BE49-F238E27FC236}">
                <a16:creationId xmlns:a16="http://schemas.microsoft.com/office/drawing/2014/main" id="{823A45D6-CC38-C00B-BA82-0ECFFBFEF66C}"/>
              </a:ext>
            </a:extLst>
          </p:cNvPr>
          <p:cNvSpPr/>
          <p:nvPr/>
        </p:nvSpPr>
        <p:spPr>
          <a:xfrm>
            <a:off x="11653284" y="0"/>
            <a:ext cx="538716" cy="2977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11</a:t>
            </a:r>
          </a:p>
        </p:txBody>
      </p:sp>
    </p:spTree>
    <p:extLst>
      <p:ext uri="{BB962C8B-B14F-4D97-AF65-F5344CB8AC3E}">
        <p14:creationId xmlns:p14="http://schemas.microsoft.com/office/powerpoint/2010/main" val="4257019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838200" y="5"/>
            <a:ext cx="10517372" cy="1339701"/>
          </a:xfrm>
          <a:prstGeom prst="rect">
            <a:avLst/>
          </a:prstGeom>
          <a:noFill/>
          <a:ln>
            <a:noFill/>
          </a:ln>
        </p:spPr>
        <p:txBody>
          <a:bodyPr spcFirstLastPara="1" vert="horz" wrap="square" lIns="91425" tIns="45700" rIns="91425" bIns="45700" rtlCol="0" anchor="ctr" anchorCtr="0">
            <a:noAutofit/>
          </a:bodyPr>
          <a:lstStyle/>
          <a:p>
            <a:pPr algn="ctr">
              <a:spcBef>
                <a:spcPts val="0"/>
              </a:spcBef>
              <a:buSzPts val="4400"/>
            </a:pPr>
            <a:r>
              <a:rPr lang="en-US" sz="3200" b="1" dirty="0">
                <a:solidFill>
                  <a:srgbClr val="EF413D"/>
                </a:solidFill>
              </a:rPr>
              <a:t>PART III :  Bivariate Analysis</a:t>
            </a:r>
            <a:br>
              <a:rPr lang="en-US" sz="3500" b="1" dirty="0">
                <a:solidFill>
                  <a:srgbClr val="EF413D"/>
                </a:solidFill>
              </a:rPr>
            </a:br>
            <a:r>
              <a:rPr lang="en-US" sz="1000" b="1" dirty="0">
                <a:solidFill>
                  <a:srgbClr val="EF413D"/>
                </a:solidFill>
              </a:rPr>
              <a:t> </a:t>
            </a:r>
            <a:br>
              <a:rPr lang="en-US" b="1" dirty="0"/>
            </a:br>
            <a:endParaRPr sz="3000" dirty="0"/>
          </a:p>
        </p:txBody>
      </p:sp>
      <p:sp>
        <p:nvSpPr>
          <p:cNvPr id="9" name="Google Shape;219;p28">
            <a:extLst>
              <a:ext uri="{FF2B5EF4-FFF2-40B4-BE49-F238E27FC236}">
                <a16:creationId xmlns:a16="http://schemas.microsoft.com/office/drawing/2014/main" id="{947E1549-BDA8-4512-9BAD-A4E03C1A8752}"/>
              </a:ext>
            </a:extLst>
          </p:cNvPr>
          <p:cNvSpPr txBox="1"/>
          <p:nvPr/>
        </p:nvSpPr>
        <p:spPr>
          <a:xfrm>
            <a:off x="329610" y="606056"/>
            <a:ext cx="11525692" cy="6134985"/>
          </a:xfrm>
          <a:prstGeom prst="rect">
            <a:avLst/>
          </a:prstGeom>
          <a:noFill/>
          <a:ln w="9525" cap="flat" cmpd="sng">
            <a:solidFill>
              <a:srgbClr val="BFBFBF"/>
            </a:solidFill>
            <a:prstDash val="solid"/>
            <a:round/>
            <a:headEnd type="none" w="sm" len="sm"/>
            <a:tailEnd type="none" w="sm" len="sm"/>
          </a:ln>
        </p:spPr>
        <p:txBody>
          <a:bodyPr spcFirstLastPara="1" wrap="square" lIns="91425" tIns="45700" rIns="91425" bIns="45700" anchor="t" anchorCtr="0">
            <a:noAutofit/>
          </a:bodyPr>
          <a:lstStyle/>
          <a:p>
            <a:r>
              <a:rPr lang="en-US" b="1" dirty="0">
                <a:solidFill>
                  <a:srgbClr val="000000"/>
                </a:solidFill>
                <a:latin typeface="Lato"/>
                <a:ea typeface="Lato"/>
                <a:cs typeface="Lato"/>
                <a:sym typeface="Lato"/>
              </a:rPr>
              <a:t>Variables under consideration:</a:t>
            </a:r>
            <a:r>
              <a:rPr lang="en-US" dirty="0">
                <a:latin typeface="Lato"/>
                <a:ea typeface="Lato"/>
                <a:cs typeface="Lato"/>
                <a:sym typeface="Lato"/>
              </a:rPr>
              <a:t> </a:t>
            </a:r>
            <a:r>
              <a:rPr lang="en-US" b="1" i="1" u="sng" dirty="0">
                <a:latin typeface="Lato"/>
                <a:ea typeface="Lato"/>
                <a:cs typeface="Lato"/>
                <a:sym typeface="Lato"/>
              </a:rPr>
              <a:t>Education Vs. Marital Status Vs. Subscription Rate</a:t>
            </a:r>
          </a:p>
          <a:p>
            <a:r>
              <a:rPr lang="en-US" sz="1200" dirty="0">
                <a:latin typeface="Lato"/>
                <a:ea typeface="Lato"/>
                <a:cs typeface="Lato"/>
                <a:sym typeface="Lato"/>
              </a:rPr>
              <a:t>The bar graph of Education &amp; Marital Status wise Subscription Rate shows like this,</a:t>
            </a: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endParaRPr lang="en-US" sz="1200" b="1" i="1" u="sng" dirty="0">
              <a:latin typeface="Lato"/>
              <a:ea typeface="Lato"/>
              <a:cs typeface="Lato"/>
              <a:sym typeface="Lato"/>
            </a:endParaRPr>
          </a:p>
          <a:p>
            <a:r>
              <a:rPr lang="en-US" sz="1200" b="1" i="1" dirty="0">
                <a:latin typeface="Lato"/>
                <a:ea typeface="Lato"/>
                <a:cs typeface="Lato"/>
                <a:sym typeface="Lato"/>
              </a:rPr>
              <a:t>                                                                                                                          </a:t>
            </a:r>
            <a:r>
              <a:rPr lang="en-US" sz="1200" b="1" i="1" u="sng" dirty="0">
                <a:latin typeface="Lato"/>
                <a:ea typeface="Lato"/>
                <a:cs typeface="Lato"/>
                <a:sym typeface="Lato"/>
              </a:rPr>
              <a:t> Education Vs. Marital Status Vs. Subscription Rate</a:t>
            </a:r>
          </a:p>
          <a:p>
            <a:r>
              <a:rPr lang="en-US" sz="1200" dirty="0">
                <a:latin typeface="Lato"/>
                <a:ea typeface="Lato"/>
                <a:cs typeface="Lato"/>
                <a:sym typeface="Lato"/>
              </a:rPr>
              <a:t>As we've seen previously as well, married people are  of the highest percentage of  account holders having either </a:t>
            </a:r>
            <a:r>
              <a:rPr lang="en-US" sz="1200" b="1" dirty="0">
                <a:latin typeface="Lato"/>
                <a:ea typeface="Lato"/>
                <a:cs typeface="Lato"/>
                <a:sym typeface="Lato"/>
              </a:rPr>
              <a:t>housing loan or home loan. </a:t>
            </a:r>
            <a:r>
              <a:rPr lang="en-US" sz="1200" dirty="0">
                <a:latin typeface="Lato"/>
                <a:ea typeface="Lato"/>
                <a:cs typeface="Lato"/>
                <a:sym typeface="Lato"/>
              </a:rPr>
              <a:t>Here we can see that regardless of their </a:t>
            </a:r>
            <a:r>
              <a:rPr lang="en-US" sz="1200" b="1" dirty="0">
                <a:latin typeface="Lato"/>
                <a:ea typeface="Lato"/>
                <a:cs typeface="Lato"/>
                <a:sym typeface="Lato"/>
              </a:rPr>
              <a:t>education qualification </a:t>
            </a:r>
            <a:r>
              <a:rPr lang="en-US" sz="1200" dirty="0">
                <a:latin typeface="Lato"/>
                <a:ea typeface="Lato"/>
                <a:cs typeface="Lato"/>
                <a:sym typeface="Lato"/>
              </a:rPr>
              <a:t>they are always less likely to opt for the Term Deposit . For the other two categories i.e. divorced and single, the scenario is like the following-</a:t>
            </a:r>
          </a:p>
          <a:p>
            <a:r>
              <a:rPr lang="en-US" sz="1200" b="1" dirty="0">
                <a:latin typeface="Lato"/>
                <a:ea typeface="Lato"/>
                <a:cs typeface="Lato"/>
                <a:sym typeface="Lato"/>
              </a:rPr>
              <a:t>Bachelor’s – Divorced&gt;Single&gt; Married</a:t>
            </a:r>
          </a:p>
          <a:p>
            <a:r>
              <a:rPr lang="en-US" sz="1200" b="1" dirty="0">
                <a:latin typeface="Lato"/>
                <a:ea typeface="Lato"/>
                <a:cs typeface="Lato"/>
                <a:sym typeface="Lato"/>
              </a:rPr>
              <a:t>Master’s    -  Single&gt;Divorced&gt;Married</a:t>
            </a:r>
          </a:p>
          <a:p>
            <a:r>
              <a:rPr lang="en-US" sz="1200" b="1" dirty="0">
                <a:latin typeface="Lato"/>
                <a:ea typeface="Lato"/>
                <a:cs typeface="Lato"/>
                <a:sym typeface="Lato"/>
              </a:rPr>
              <a:t>Doctorate -  Single&gt;Divorced&gt;Married</a:t>
            </a:r>
            <a:endParaRPr lang="en-US" sz="1200" dirty="0">
              <a:latin typeface="Lato"/>
              <a:ea typeface="Lato"/>
              <a:cs typeface="Lato"/>
              <a:sym typeface="Lato"/>
            </a:endParaRPr>
          </a:p>
          <a:p>
            <a:endParaRPr sz="1200" i="1" dirty="0">
              <a:solidFill>
                <a:srgbClr val="000000"/>
              </a:solidFill>
              <a:latin typeface="Lato"/>
              <a:ea typeface="Lato"/>
              <a:cs typeface="Lato"/>
              <a:sym typeface="Lato"/>
            </a:endParaRPr>
          </a:p>
        </p:txBody>
      </p:sp>
      <p:pic>
        <p:nvPicPr>
          <p:cNvPr id="3" name="Picture 2">
            <a:extLst>
              <a:ext uri="{FF2B5EF4-FFF2-40B4-BE49-F238E27FC236}">
                <a16:creationId xmlns:a16="http://schemas.microsoft.com/office/drawing/2014/main" id="{461F47BB-2EF7-11EC-CACE-63997BB10C67}"/>
              </a:ext>
            </a:extLst>
          </p:cNvPr>
          <p:cNvPicPr>
            <a:picLocks noChangeAspect="1"/>
          </p:cNvPicPr>
          <p:nvPr/>
        </p:nvPicPr>
        <p:blipFill rotWithShape="1">
          <a:blip r:embed="rId3"/>
          <a:srcRect l="24931" t="21094" r="32373" b="12956"/>
          <a:stretch/>
        </p:blipFill>
        <p:spPr>
          <a:xfrm>
            <a:off x="2746116" y="1171030"/>
            <a:ext cx="6814235" cy="3871487"/>
          </a:xfrm>
          <a:prstGeom prst="rect">
            <a:avLst/>
          </a:prstGeom>
        </p:spPr>
      </p:pic>
      <p:sp>
        <p:nvSpPr>
          <p:cNvPr id="4" name="Rectangle 3">
            <a:extLst>
              <a:ext uri="{FF2B5EF4-FFF2-40B4-BE49-F238E27FC236}">
                <a16:creationId xmlns:a16="http://schemas.microsoft.com/office/drawing/2014/main" id="{8A73F6CF-D081-1613-332D-AD40BCF679D1}"/>
              </a:ext>
            </a:extLst>
          </p:cNvPr>
          <p:cNvSpPr/>
          <p:nvPr/>
        </p:nvSpPr>
        <p:spPr>
          <a:xfrm>
            <a:off x="11727712" y="0"/>
            <a:ext cx="464288" cy="2551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12</a:t>
            </a:r>
          </a:p>
        </p:txBody>
      </p:sp>
    </p:spTree>
    <p:extLst>
      <p:ext uri="{BB962C8B-B14F-4D97-AF65-F5344CB8AC3E}">
        <p14:creationId xmlns:p14="http://schemas.microsoft.com/office/powerpoint/2010/main" val="1666338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78A111-2426-67A3-EE63-41828A689C27}"/>
              </a:ext>
            </a:extLst>
          </p:cNvPr>
          <p:cNvSpPr>
            <a:spLocks noGrp="1"/>
          </p:cNvSpPr>
          <p:nvPr>
            <p:ph type="title"/>
          </p:nvPr>
        </p:nvSpPr>
        <p:spPr>
          <a:xfrm>
            <a:off x="838200" y="-361507"/>
            <a:ext cx="10515600" cy="1392865"/>
          </a:xfrm>
        </p:spPr>
        <p:txBody>
          <a:bodyPr/>
          <a:lstStyle/>
          <a:p>
            <a:pPr algn="ctr"/>
            <a:r>
              <a:rPr lang="en-US" sz="3200" b="1" dirty="0">
                <a:solidFill>
                  <a:srgbClr val="EF413D"/>
                </a:solidFill>
              </a:rPr>
              <a:t>PART III :  Bivariate Analysis</a:t>
            </a:r>
            <a:endParaRPr lang="en-IN" sz="3200" dirty="0"/>
          </a:p>
        </p:txBody>
      </p:sp>
      <p:sp>
        <p:nvSpPr>
          <p:cNvPr id="5" name="Text Placeholder 4">
            <a:extLst>
              <a:ext uri="{FF2B5EF4-FFF2-40B4-BE49-F238E27FC236}">
                <a16:creationId xmlns:a16="http://schemas.microsoft.com/office/drawing/2014/main" id="{F1296239-A1EB-FECE-B3CB-1C8306D0A1D8}"/>
              </a:ext>
            </a:extLst>
          </p:cNvPr>
          <p:cNvSpPr>
            <a:spLocks noGrp="1"/>
          </p:cNvSpPr>
          <p:nvPr>
            <p:ph idx="1"/>
          </p:nvPr>
        </p:nvSpPr>
        <p:spPr>
          <a:xfrm>
            <a:off x="487327" y="520998"/>
            <a:ext cx="11217349" cy="6262577"/>
          </a:xfrm>
          <a:ln>
            <a:solidFill>
              <a:srgbClr val="002060"/>
            </a:solidFill>
          </a:ln>
        </p:spPr>
        <p:txBody>
          <a:bodyPr>
            <a:normAutofit fontScale="77500" lnSpcReduction="20000"/>
          </a:bodyPr>
          <a:lstStyle/>
          <a:p>
            <a:pPr marL="50800" indent="0">
              <a:buNone/>
            </a:pPr>
            <a:r>
              <a:rPr lang="en-US" sz="1800" b="1" dirty="0">
                <a:solidFill>
                  <a:srgbClr val="000000"/>
                </a:solidFill>
                <a:latin typeface="Lato"/>
                <a:ea typeface="Lato"/>
                <a:cs typeface="Lato"/>
                <a:sym typeface="Lato"/>
              </a:rPr>
              <a:t>Variables under consideration: </a:t>
            </a:r>
            <a:r>
              <a:rPr lang="en-US" sz="1400" b="1" i="1" u="sng" dirty="0" err="1">
                <a:solidFill>
                  <a:srgbClr val="000000"/>
                </a:solidFill>
              </a:rPr>
              <a:t>Poutcome</a:t>
            </a:r>
            <a:r>
              <a:rPr lang="en-US" sz="1400" b="1" i="1" u="sng" dirty="0">
                <a:solidFill>
                  <a:srgbClr val="000000"/>
                </a:solidFill>
              </a:rPr>
              <a:t> Vs. Subscription</a:t>
            </a:r>
          </a:p>
          <a:p>
            <a:pPr marL="50800" indent="0">
              <a:buNone/>
            </a:pPr>
            <a:r>
              <a:rPr lang="en-US" sz="1500" dirty="0">
                <a:solidFill>
                  <a:srgbClr val="000000"/>
                </a:solidFill>
              </a:rPr>
              <a:t>In this part of analysis, we’re going to observe what percentage of account holders who have been reached before with either Term Deposit offer or any other such kind of offers have opt for subscription this time. Here, </a:t>
            </a:r>
            <a:r>
              <a:rPr lang="en-US" sz="1500" b="1" dirty="0">
                <a:solidFill>
                  <a:srgbClr val="000000"/>
                </a:solidFill>
              </a:rPr>
              <a:t>Success </a:t>
            </a:r>
            <a:r>
              <a:rPr lang="en-US" sz="1500" dirty="0">
                <a:solidFill>
                  <a:srgbClr val="000000"/>
                </a:solidFill>
              </a:rPr>
              <a:t>means those account holders were previously reached out with other offers and there was a successful conversion. </a:t>
            </a:r>
            <a:r>
              <a:rPr lang="en-US" sz="1500" b="1" dirty="0">
                <a:solidFill>
                  <a:srgbClr val="000000"/>
                </a:solidFill>
              </a:rPr>
              <a:t>Failure </a:t>
            </a:r>
            <a:r>
              <a:rPr lang="en-US" sz="1500" dirty="0">
                <a:solidFill>
                  <a:srgbClr val="000000"/>
                </a:solidFill>
              </a:rPr>
              <a:t>means those account holders were previously reached out with other offers but they didn’t opt for the conversion and </a:t>
            </a:r>
            <a:r>
              <a:rPr lang="en-US" sz="1500" b="1" dirty="0">
                <a:solidFill>
                  <a:srgbClr val="000000"/>
                </a:solidFill>
              </a:rPr>
              <a:t>Other </a:t>
            </a:r>
            <a:r>
              <a:rPr lang="en-US" sz="1500" dirty="0">
                <a:solidFill>
                  <a:srgbClr val="000000"/>
                </a:solidFill>
              </a:rPr>
              <a:t>category includes those customers who didn’t give any definite answers when they were reached previously,( we can count those as </a:t>
            </a:r>
            <a:r>
              <a:rPr lang="en-US" sz="1500" b="1" dirty="0">
                <a:solidFill>
                  <a:srgbClr val="000000"/>
                </a:solidFill>
              </a:rPr>
              <a:t>failure </a:t>
            </a:r>
            <a:r>
              <a:rPr lang="en-US" sz="1500" dirty="0">
                <a:solidFill>
                  <a:srgbClr val="000000"/>
                </a:solidFill>
              </a:rPr>
              <a:t>because if there were a successful conversion, they’d be under </a:t>
            </a:r>
            <a:r>
              <a:rPr lang="en-US" sz="1500" b="1" dirty="0">
                <a:solidFill>
                  <a:srgbClr val="000000"/>
                </a:solidFill>
              </a:rPr>
              <a:t>Success </a:t>
            </a:r>
            <a:r>
              <a:rPr lang="en-US" sz="1500" dirty="0">
                <a:solidFill>
                  <a:srgbClr val="000000"/>
                </a:solidFill>
              </a:rPr>
              <a:t>category.   Also </a:t>
            </a:r>
            <a:r>
              <a:rPr lang="en-US" sz="1500" b="1" dirty="0">
                <a:solidFill>
                  <a:srgbClr val="000000"/>
                </a:solidFill>
              </a:rPr>
              <a:t>yes </a:t>
            </a:r>
            <a:r>
              <a:rPr lang="en-US" sz="1500" dirty="0">
                <a:solidFill>
                  <a:srgbClr val="000000"/>
                </a:solidFill>
              </a:rPr>
              <a:t> means they have successfully opt for the Term Deposit offer this time, and </a:t>
            </a:r>
            <a:r>
              <a:rPr lang="en-US" sz="1500" b="1" dirty="0">
                <a:solidFill>
                  <a:srgbClr val="000000"/>
                </a:solidFill>
              </a:rPr>
              <a:t>No </a:t>
            </a:r>
            <a:r>
              <a:rPr lang="en-US" sz="1500" dirty="0">
                <a:solidFill>
                  <a:srgbClr val="000000"/>
                </a:solidFill>
              </a:rPr>
              <a:t> means there were negative pipeline conversion. </a:t>
            </a:r>
          </a:p>
          <a:p>
            <a:pPr marL="50800" indent="0">
              <a:buNone/>
            </a:pPr>
            <a:endParaRPr lang="en-US" sz="1500" b="1" dirty="0">
              <a:solidFill>
                <a:srgbClr val="000000"/>
              </a:solidFill>
            </a:endParaRPr>
          </a:p>
          <a:p>
            <a:pPr marL="50800" indent="0">
              <a:buNone/>
            </a:pPr>
            <a:endParaRPr lang="en-US" sz="1200" dirty="0">
              <a:solidFill>
                <a:srgbClr val="000000"/>
              </a:solidFill>
            </a:endParaRPr>
          </a:p>
          <a:p>
            <a:pPr marL="50800" indent="0">
              <a:buNone/>
            </a:pPr>
            <a:endParaRPr lang="en-US" sz="1200" dirty="0">
              <a:solidFill>
                <a:srgbClr val="000000"/>
              </a:solidFill>
            </a:endParaRPr>
          </a:p>
          <a:p>
            <a:pPr marL="50800" indent="0">
              <a:buNone/>
            </a:pPr>
            <a:endParaRPr lang="en-US" sz="1200" dirty="0">
              <a:solidFill>
                <a:srgbClr val="000000"/>
              </a:solidFill>
            </a:endParaRPr>
          </a:p>
          <a:p>
            <a:pPr marL="50800" indent="0">
              <a:buNone/>
            </a:pPr>
            <a:endParaRPr lang="en-US" sz="1200" dirty="0">
              <a:solidFill>
                <a:srgbClr val="000000"/>
              </a:solidFill>
            </a:endParaRPr>
          </a:p>
          <a:p>
            <a:pPr marL="50800" indent="0">
              <a:buNone/>
            </a:pPr>
            <a:endParaRPr lang="en-US" sz="1200" dirty="0">
              <a:solidFill>
                <a:srgbClr val="000000"/>
              </a:solidFill>
            </a:endParaRPr>
          </a:p>
          <a:p>
            <a:pPr marL="50800" indent="0">
              <a:buNone/>
            </a:pPr>
            <a:endParaRPr lang="en-US" sz="1200" dirty="0">
              <a:solidFill>
                <a:srgbClr val="000000"/>
              </a:solidFill>
            </a:endParaRPr>
          </a:p>
          <a:p>
            <a:pPr marL="50800" indent="0">
              <a:buNone/>
            </a:pPr>
            <a:endParaRPr lang="en-US" sz="1200" dirty="0">
              <a:solidFill>
                <a:srgbClr val="000000"/>
              </a:solidFill>
            </a:endParaRPr>
          </a:p>
          <a:p>
            <a:pPr marL="50800" indent="0">
              <a:buNone/>
            </a:pPr>
            <a:r>
              <a:rPr lang="en-US" sz="1200" dirty="0">
                <a:solidFill>
                  <a:srgbClr val="000000"/>
                </a:solidFill>
              </a:rPr>
              <a:t>                                                                                                                                                                                                                                                                                                                                                       </a:t>
            </a:r>
          </a:p>
          <a:p>
            <a:pPr marL="50800" indent="0">
              <a:buNone/>
            </a:pPr>
            <a:endParaRPr lang="en-US" sz="1200" dirty="0">
              <a:solidFill>
                <a:srgbClr val="000000"/>
              </a:solidFill>
            </a:endParaRPr>
          </a:p>
          <a:p>
            <a:pPr marL="50800" indent="0">
              <a:buNone/>
            </a:pPr>
            <a:r>
              <a:rPr lang="en-US" sz="1200" dirty="0">
                <a:solidFill>
                  <a:srgbClr val="000000"/>
                </a:solidFill>
              </a:rPr>
              <a:t>                                                                                                                                                                                                                                                                                                                                                                                                                                                                                            </a:t>
            </a:r>
          </a:p>
          <a:p>
            <a:pPr marL="50800" indent="0">
              <a:buNone/>
            </a:pPr>
            <a:endParaRPr lang="en-US" sz="1200" dirty="0">
              <a:solidFill>
                <a:srgbClr val="000000"/>
              </a:solidFill>
            </a:endParaRPr>
          </a:p>
          <a:p>
            <a:pPr marL="50800" indent="0">
              <a:buNone/>
            </a:pPr>
            <a:r>
              <a:rPr lang="en-US" sz="1400" dirty="0">
                <a:solidFill>
                  <a:srgbClr val="000000"/>
                </a:solidFill>
              </a:rPr>
              <a:t>                                                                                                                                                                                                                                                                                                                                                                                                             </a:t>
            </a:r>
          </a:p>
          <a:p>
            <a:pPr marL="50800" indent="0">
              <a:buNone/>
            </a:pPr>
            <a:r>
              <a:rPr lang="en-US" sz="1400" dirty="0">
                <a:solidFill>
                  <a:srgbClr val="000000"/>
                </a:solidFill>
              </a:rPr>
              <a:t>                                                                                                                                   </a:t>
            </a:r>
            <a:r>
              <a:rPr lang="en-US" sz="1400" b="1" i="1" u="sng" dirty="0" err="1">
                <a:solidFill>
                  <a:srgbClr val="000000"/>
                </a:solidFill>
              </a:rPr>
              <a:t>Poutcome</a:t>
            </a:r>
            <a:r>
              <a:rPr lang="en-US" sz="1400" b="1" i="1" u="sng" dirty="0">
                <a:solidFill>
                  <a:srgbClr val="000000"/>
                </a:solidFill>
              </a:rPr>
              <a:t> Vs. Subscription</a:t>
            </a:r>
            <a:endParaRPr lang="en-US" sz="1400" dirty="0">
              <a:solidFill>
                <a:srgbClr val="000000"/>
              </a:solidFill>
            </a:endParaRPr>
          </a:p>
          <a:p>
            <a:pPr marL="50800" indent="0">
              <a:buNone/>
            </a:pPr>
            <a:r>
              <a:rPr lang="en-US" sz="1700" dirty="0">
                <a:solidFill>
                  <a:srgbClr val="000000"/>
                </a:solidFill>
              </a:rPr>
              <a:t>As the chart shows here, we can clearly understand that </a:t>
            </a:r>
            <a:r>
              <a:rPr lang="en-US" sz="1700" b="1" dirty="0">
                <a:solidFill>
                  <a:srgbClr val="000000"/>
                </a:solidFill>
              </a:rPr>
              <a:t>64.30% </a:t>
            </a:r>
            <a:r>
              <a:rPr lang="en-US" sz="1700" dirty="0">
                <a:solidFill>
                  <a:srgbClr val="000000"/>
                </a:solidFill>
              </a:rPr>
              <a:t>of the people who previously successfully converted from prospective customers to customers have said “Yes” this time as well. So account holders who previously availed any service is more likely to avail this time as well. Marketing team should target this                                                                                                                      account holders first. Next, only 16.41% of account holders who didn’t gave any definite answers when reached earlier has successfully subscribed this time. And                                                                                                        lastly those who didn’t opt for any plans previously, only 12.48% of them have successfully opt for the Term Deposit Plan this time.                                                                                                                                                       So our target should be                                                               </a:t>
            </a:r>
            <a:r>
              <a:rPr lang="en-US" sz="1700" b="1" dirty="0">
                <a:solidFill>
                  <a:srgbClr val="000000"/>
                </a:solidFill>
              </a:rPr>
              <a:t> </a:t>
            </a:r>
          </a:p>
          <a:p>
            <a:pPr marL="50800" indent="0">
              <a:buNone/>
            </a:pPr>
            <a:r>
              <a:rPr lang="en-US" sz="1400" b="1" dirty="0">
                <a:solidFill>
                  <a:srgbClr val="000000"/>
                </a:solidFill>
              </a:rPr>
              <a:t>Account Holders with Successful Conversion earlier</a:t>
            </a:r>
          </a:p>
          <a:p>
            <a:pPr marL="50800" indent="0">
              <a:buNone/>
            </a:pPr>
            <a:r>
              <a:rPr lang="en-US" sz="1400" b="1" dirty="0">
                <a:solidFill>
                  <a:srgbClr val="000000"/>
                </a:solidFill>
              </a:rPr>
              <a:t>Account Holders who gave indefinite answers earlier  </a:t>
            </a:r>
          </a:p>
          <a:p>
            <a:pPr marL="50800" indent="0">
              <a:buNone/>
            </a:pPr>
            <a:r>
              <a:rPr lang="en-US" sz="1400" b="1" dirty="0">
                <a:solidFill>
                  <a:srgbClr val="000000"/>
                </a:solidFill>
              </a:rPr>
              <a:t>Account Holders who said No  earlier        </a:t>
            </a:r>
          </a:p>
          <a:p>
            <a:pPr marL="50800" indent="0">
              <a:buNone/>
            </a:pPr>
            <a:r>
              <a:rPr lang="en-US" sz="1400" dirty="0">
                <a:solidFill>
                  <a:srgbClr val="000000"/>
                </a:solidFill>
              </a:rPr>
              <a:t>				     </a:t>
            </a:r>
          </a:p>
        </p:txBody>
      </p:sp>
      <p:pic>
        <p:nvPicPr>
          <p:cNvPr id="7" name="Picture 6">
            <a:extLst>
              <a:ext uri="{FF2B5EF4-FFF2-40B4-BE49-F238E27FC236}">
                <a16:creationId xmlns:a16="http://schemas.microsoft.com/office/drawing/2014/main" id="{FE6D546D-AA69-E876-3E43-A61E5CB67FDF}"/>
              </a:ext>
            </a:extLst>
          </p:cNvPr>
          <p:cNvPicPr>
            <a:picLocks noChangeAspect="1"/>
          </p:cNvPicPr>
          <p:nvPr/>
        </p:nvPicPr>
        <p:blipFill rotWithShape="1">
          <a:blip r:embed="rId3"/>
          <a:srcRect l="25420" t="20735" r="52435" b="12731"/>
          <a:stretch/>
        </p:blipFill>
        <p:spPr>
          <a:xfrm>
            <a:off x="3983765" y="1540073"/>
            <a:ext cx="3194658" cy="2994318"/>
          </a:xfrm>
          <a:prstGeom prst="rect">
            <a:avLst/>
          </a:prstGeom>
        </p:spPr>
      </p:pic>
      <p:sp>
        <p:nvSpPr>
          <p:cNvPr id="2" name="Rectangle 1">
            <a:extLst>
              <a:ext uri="{FF2B5EF4-FFF2-40B4-BE49-F238E27FC236}">
                <a16:creationId xmlns:a16="http://schemas.microsoft.com/office/drawing/2014/main" id="{02E6DCA1-3B3A-FA4D-A93D-21AD7F1959D8}"/>
              </a:ext>
            </a:extLst>
          </p:cNvPr>
          <p:cNvSpPr/>
          <p:nvPr/>
        </p:nvSpPr>
        <p:spPr>
          <a:xfrm>
            <a:off x="11704674" y="-1"/>
            <a:ext cx="487326" cy="37882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13</a:t>
            </a:r>
          </a:p>
        </p:txBody>
      </p:sp>
      <p:sp>
        <p:nvSpPr>
          <p:cNvPr id="3" name="Flowchart: Merge 2">
            <a:extLst>
              <a:ext uri="{FF2B5EF4-FFF2-40B4-BE49-F238E27FC236}">
                <a16:creationId xmlns:a16="http://schemas.microsoft.com/office/drawing/2014/main" id="{19A2437F-6301-2373-610D-4C34D28C37B3}"/>
              </a:ext>
            </a:extLst>
          </p:cNvPr>
          <p:cNvSpPr/>
          <p:nvPr/>
        </p:nvSpPr>
        <p:spPr>
          <a:xfrm>
            <a:off x="1890944" y="5778040"/>
            <a:ext cx="150920" cy="45719"/>
          </a:xfrm>
          <a:prstGeom prst="flowChartMerg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Merge 5">
            <a:extLst>
              <a:ext uri="{FF2B5EF4-FFF2-40B4-BE49-F238E27FC236}">
                <a16:creationId xmlns:a16="http://schemas.microsoft.com/office/drawing/2014/main" id="{8D9A5FEC-A620-954F-11B9-629868A2E5FD}"/>
              </a:ext>
            </a:extLst>
          </p:cNvPr>
          <p:cNvSpPr/>
          <p:nvPr/>
        </p:nvSpPr>
        <p:spPr>
          <a:xfrm>
            <a:off x="1890944" y="6001326"/>
            <a:ext cx="150920" cy="45719"/>
          </a:xfrm>
          <a:prstGeom prst="flowChartMerg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22730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B79FC-E05B-AF88-E9B0-861F2993AEEF}"/>
              </a:ext>
            </a:extLst>
          </p:cNvPr>
          <p:cNvSpPr>
            <a:spLocks noGrp="1"/>
          </p:cNvSpPr>
          <p:nvPr>
            <p:ph type="title"/>
          </p:nvPr>
        </p:nvSpPr>
        <p:spPr>
          <a:xfrm>
            <a:off x="838200" y="5"/>
            <a:ext cx="10515600" cy="882501"/>
          </a:xfrm>
        </p:spPr>
        <p:txBody>
          <a:bodyPr/>
          <a:lstStyle/>
          <a:p>
            <a:pPr algn="ctr"/>
            <a:r>
              <a:rPr lang="en-US" sz="3200" b="1" dirty="0">
                <a:solidFill>
                  <a:srgbClr val="EF413D"/>
                </a:solidFill>
              </a:rPr>
              <a:t>PART III :  Bivariate Analysis</a:t>
            </a:r>
            <a:endParaRPr lang="en-IN" sz="3200" dirty="0"/>
          </a:p>
        </p:txBody>
      </p:sp>
      <p:sp>
        <p:nvSpPr>
          <p:cNvPr id="3" name="Text Placeholder 2">
            <a:extLst>
              <a:ext uri="{FF2B5EF4-FFF2-40B4-BE49-F238E27FC236}">
                <a16:creationId xmlns:a16="http://schemas.microsoft.com/office/drawing/2014/main" id="{AC51B16F-6098-CADA-9BD4-291F53B91D54}"/>
              </a:ext>
            </a:extLst>
          </p:cNvPr>
          <p:cNvSpPr>
            <a:spLocks noGrp="1"/>
          </p:cNvSpPr>
          <p:nvPr>
            <p:ph idx="1"/>
          </p:nvPr>
        </p:nvSpPr>
        <p:spPr>
          <a:xfrm>
            <a:off x="446567" y="648586"/>
            <a:ext cx="11259880" cy="5858540"/>
          </a:xfrm>
          <a:ln>
            <a:solidFill>
              <a:schemeClr val="tx1"/>
            </a:solidFill>
          </a:ln>
        </p:spPr>
        <p:txBody>
          <a:bodyPr>
            <a:normAutofit/>
          </a:bodyPr>
          <a:lstStyle/>
          <a:p>
            <a:pPr marL="50800" indent="0">
              <a:buNone/>
            </a:pPr>
            <a:r>
              <a:rPr lang="en-US" sz="1800" b="1" dirty="0">
                <a:solidFill>
                  <a:srgbClr val="000000"/>
                </a:solidFill>
                <a:latin typeface="Lato"/>
                <a:ea typeface="Lato"/>
                <a:cs typeface="Lato"/>
                <a:sym typeface="Lato"/>
              </a:rPr>
              <a:t>Variables under consideration : </a:t>
            </a:r>
            <a:r>
              <a:rPr lang="en-US" sz="1400" b="1" i="1" u="sng" dirty="0">
                <a:solidFill>
                  <a:srgbClr val="000000"/>
                </a:solidFill>
                <a:latin typeface="Lato"/>
                <a:ea typeface="Lato"/>
                <a:cs typeface="Lato"/>
                <a:sym typeface="Lato"/>
              </a:rPr>
              <a:t>Job Vs. Median of Cash Balance Vs. </a:t>
            </a:r>
            <a:r>
              <a:rPr lang="en-US" sz="1400" b="1" i="1" u="sng" dirty="0">
                <a:solidFill>
                  <a:srgbClr val="000000"/>
                </a:solidFill>
              </a:rPr>
              <a:t>Subscription</a:t>
            </a:r>
          </a:p>
          <a:p>
            <a:pPr marL="50800" indent="0">
              <a:buNone/>
            </a:pPr>
            <a:r>
              <a:rPr lang="en-IN" sz="1400" dirty="0"/>
              <a:t>Here, I have taken four variables to understand the Job Vs Cash Balance Vs Subscription scenario i.e. Job, Subscription, Cash Balance, Count of Account Number. I have created a Dual Axis chart and also added </a:t>
            </a:r>
            <a:r>
              <a:rPr lang="en-IN" sz="1400" b="1" dirty="0"/>
              <a:t>subscription </a:t>
            </a:r>
            <a:r>
              <a:rPr lang="en-IN" sz="1400" dirty="0"/>
              <a:t>to the filter and only filtered customers who have responded </a:t>
            </a:r>
            <a:r>
              <a:rPr lang="en-IN" sz="1400" b="1" dirty="0"/>
              <a:t>yes, </a:t>
            </a:r>
            <a:r>
              <a:rPr lang="en-IN" sz="1400" dirty="0"/>
              <a:t>meaning opted for term insurance deposit.</a:t>
            </a:r>
          </a:p>
          <a:p>
            <a:pPr marL="50800" indent="0">
              <a:buNone/>
            </a:pPr>
            <a:r>
              <a:rPr lang="en-IN" sz="1400" dirty="0"/>
              <a:t> </a:t>
            </a:r>
          </a:p>
          <a:p>
            <a:pPr marL="50800" indent="0">
              <a:buNone/>
            </a:pPr>
            <a:r>
              <a:rPr lang="en-IN" sz="1400" dirty="0"/>
              <a:t>Here, the Bar Chart shows the count of account numbers and the </a:t>
            </a:r>
          </a:p>
          <a:p>
            <a:pPr marL="50800" indent="0">
              <a:buNone/>
            </a:pPr>
            <a:r>
              <a:rPr lang="en-IN" sz="1400" dirty="0"/>
              <a:t>Line Chart shows the median amount of cash balance. We can get </a:t>
            </a:r>
          </a:p>
          <a:p>
            <a:pPr marL="50800" indent="0">
              <a:buNone/>
            </a:pPr>
            <a:r>
              <a:rPr lang="en-IN" sz="1400" dirty="0"/>
              <a:t>that the highest median amount  of cash balance lies with the </a:t>
            </a:r>
            <a:r>
              <a:rPr lang="en-IN" sz="1400" b="1" dirty="0"/>
              <a:t>Retired</a:t>
            </a:r>
          </a:p>
          <a:p>
            <a:pPr marL="50800" indent="0">
              <a:buNone/>
            </a:pPr>
            <a:r>
              <a:rPr lang="en-IN" sz="1400" dirty="0"/>
              <a:t>category, but the number of account holders are quite less from this </a:t>
            </a:r>
          </a:p>
          <a:p>
            <a:pPr marL="50800" indent="0">
              <a:buNone/>
            </a:pPr>
            <a:r>
              <a:rPr lang="en-IN" sz="1400" dirty="0"/>
              <a:t>section. Same is applicable for the  </a:t>
            </a:r>
            <a:r>
              <a:rPr lang="en-IN" sz="1400" b="1" dirty="0"/>
              <a:t>Housemaid, Self employed &amp; </a:t>
            </a:r>
          </a:p>
          <a:p>
            <a:pPr marL="50800" indent="0">
              <a:buNone/>
            </a:pPr>
            <a:r>
              <a:rPr lang="en-IN" sz="1400" b="1" dirty="0"/>
              <a:t>Unemployed </a:t>
            </a:r>
            <a:r>
              <a:rPr lang="en-IN" sz="1400" dirty="0"/>
              <a:t>category. </a:t>
            </a:r>
          </a:p>
          <a:p>
            <a:pPr marL="50800" indent="0">
              <a:buNone/>
            </a:pPr>
            <a:r>
              <a:rPr lang="en-IN" sz="1400" dirty="0"/>
              <a:t>If we want to satisfy both the categories ( i.e. Number of Account </a:t>
            </a:r>
          </a:p>
          <a:p>
            <a:pPr marL="50800" indent="0">
              <a:buNone/>
            </a:pPr>
            <a:r>
              <a:rPr lang="en-IN" sz="1400" dirty="0"/>
              <a:t>Holders &amp; Higher Cash Balance), it’d definitely be </a:t>
            </a:r>
            <a:r>
              <a:rPr lang="en-IN" sz="1400" b="1" dirty="0"/>
              <a:t>Management </a:t>
            </a:r>
          </a:p>
          <a:p>
            <a:pPr marL="50800" indent="0">
              <a:buNone/>
            </a:pPr>
            <a:r>
              <a:rPr lang="en-IN" sz="1400" b="1" dirty="0"/>
              <a:t>(more than 1200 account &amp; 46,300 </a:t>
            </a:r>
            <a:r>
              <a:rPr lang="en-IN" sz="1400" b="1" dirty="0" err="1"/>
              <a:t>med.cash</a:t>
            </a:r>
            <a:r>
              <a:rPr lang="en-IN" sz="1400" b="1" dirty="0"/>
              <a:t>  balance) &amp; Technician</a:t>
            </a:r>
          </a:p>
          <a:p>
            <a:pPr marL="50800" indent="0">
              <a:buNone/>
            </a:pPr>
            <a:r>
              <a:rPr lang="en-IN" sz="1400" b="1" dirty="0"/>
              <a:t>(more than 800 accounts &amp; 36,300 </a:t>
            </a:r>
            <a:r>
              <a:rPr lang="en-IN" sz="1400" b="1" dirty="0" err="1"/>
              <a:t>med.cash</a:t>
            </a:r>
            <a:r>
              <a:rPr lang="en-IN" sz="1400" b="1" dirty="0"/>
              <a:t> balance) </a:t>
            </a:r>
            <a:r>
              <a:rPr lang="en-IN" sz="1400" dirty="0"/>
              <a:t>category,</a:t>
            </a:r>
          </a:p>
          <a:p>
            <a:pPr marL="50800" indent="0">
              <a:buNone/>
            </a:pPr>
            <a:r>
              <a:rPr lang="en-IN" sz="1400" dirty="0"/>
              <a:t>followed by </a:t>
            </a:r>
            <a:r>
              <a:rPr lang="en-IN" sz="1400" b="1" dirty="0"/>
              <a:t>Admin &amp; Blue Collar</a:t>
            </a:r>
            <a:r>
              <a:rPr lang="en-IN" sz="1200" b="1" i="1" dirty="0"/>
              <a:t>.                                                                                                                          </a:t>
            </a:r>
            <a:r>
              <a:rPr lang="en-US" sz="1200" b="1" i="1" u="sng" dirty="0">
                <a:solidFill>
                  <a:srgbClr val="000000"/>
                </a:solidFill>
                <a:latin typeface="Lato"/>
                <a:ea typeface="Lato"/>
                <a:cs typeface="Lato"/>
                <a:sym typeface="Lato"/>
              </a:rPr>
              <a:t>Job Vs. Median of Cash Balance Vs. </a:t>
            </a:r>
            <a:r>
              <a:rPr lang="en-US" sz="1200" b="1" i="1" u="sng" dirty="0">
                <a:solidFill>
                  <a:srgbClr val="000000"/>
                </a:solidFill>
              </a:rPr>
              <a:t>Subscription</a:t>
            </a:r>
          </a:p>
          <a:p>
            <a:pPr marL="50800" indent="0">
              <a:buNone/>
            </a:pPr>
            <a:r>
              <a:rPr lang="en-IN" sz="1400" b="1" dirty="0"/>
              <a:t> </a:t>
            </a:r>
          </a:p>
          <a:p>
            <a:pPr marL="50800" indent="0">
              <a:buNone/>
            </a:pPr>
            <a:r>
              <a:rPr lang="en-IN" sz="1400" b="1" dirty="0"/>
              <a:t>                                                                                                                                                              </a:t>
            </a:r>
            <a:r>
              <a:rPr lang="en-IN" sz="1400" dirty="0"/>
              <a:t>                                                                                                                                                                                                                                                                                                                                                                                                                                                                                                                                                                                                                                                                                                                   </a:t>
            </a:r>
          </a:p>
        </p:txBody>
      </p:sp>
      <p:pic>
        <p:nvPicPr>
          <p:cNvPr id="7" name="Picture 6">
            <a:extLst>
              <a:ext uri="{FF2B5EF4-FFF2-40B4-BE49-F238E27FC236}">
                <a16:creationId xmlns:a16="http://schemas.microsoft.com/office/drawing/2014/main" id="{6B55053E-CF19-D110-1CBC-804DD76A3AAC}"/>
              </a:ext>
            </a:extLst>
          </p:cNvPr>
          <p:cNvPicPr>
            <a:picLocks noChangeAspect="1"/>
          </p:cNvPicPr>
          <p:nvPr/>
        </p:nvPicPr>
        <p:blipFill rotWithShape="1">
          <a:blip r:embed="rId2"/>
          <a:srcRect l="24605" t="21267" r="28075" b="23368"/>
          <a:stretch/>
        </p:blipFill>
        <p:spPr>
          <a:xfrm>
            <a:off x="6297597" y="1457190"/>
            <a:ext cx="5447836" cy="3585327"/>
          </a:xfrm>
          <a:prstGeom prst="rect">
            <a:avLst/>
          </a:prstGeom>
        </p:spPr>
      </p:pic>
      <p:sp>
        <p:nvSpPr>
          <p:cNvPr id="4" name="Rectangle 3">
            <a:extLst>
              <a:ext uri="{FF2B5EF4-FFF2-40B4-BE49-F238E27FC236}">
                <a16:creationId xmlns:a16="http://schemas.microsoft.com/office/drawing/2014/main" id="{5510B6BE-CEFB-5948-CA29-D6614BB9A71A}"/>
              </a:ext>
            </a:extLst>
          </p:cNvPr>
          <p:cNvSpPr/>
          <p:nvPr/>
        </p:nvSpPr>
        <p:spPr>
          <a:xfrm>
            <a:off x="11706447" y="0"/>
            <a:ext cx="485553" cy="2658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14</a:t>
            </a:r>
          </a:p>
        </p:txBody>
      </p:sp>
    </p:spTree>
    <p:extLst>
      <p:ext uri="{BB962C8B-B14F-4D97-AF65-F5344CB8AC3E}">
        <p14:creationId xmlns:p14="http://schemas.microsoft.com/office/powerpoint/2010/main" val="1916488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838200" y="5"/>
            <a:ext cx="10515600" cy="1935125"/>
          </a:xfrm>
          <a:prstGeom prst="rect">
            <a:avLst/>
          </a:prstGeom>
          <a:noFill/>
          <a:ln>
            <a:noFill/>
          </a:ln>
        </p:spPr>
        <p:txBody>
          <a:bodyPr spcFirstLastPara="1" vert="horz" wrap="square" lIns="91425" tIns="45700" rIns="91425" bIns="45700" rtlCol="0" anchor="ctr" anchorCtr="0">
            <a:noAutofit/>
          </a:bodyPr>
          <a:lstStyle/>
          <a:p>
            <a:pPr algn="ctr">
              <a:spcBef>
                <a:spcPts val="0"/>
              </a:spcBef>
              <a:buSzPts val="4400"/>
            </a:pPr>
            <a:r>
              <a:rPr lang="en-US" sz="3200" b="1" dirty="0">
                <a:solidFill>
                  <a:srgbClr val="EF413D"/>
                </a:solidFill>
              </a:rPr>
              <a:t>PART IV: Major insights</a:t>
            </a:r>
            <a:br>
              <a:rPr lang="en-US" sz="3500" b="1" dirty="0">
                <a:solidFill>
                  <a:srgbClr val="EF413D"/>
                </a:solidFill>
              </a:rPr>
            </a:br>
            <a:r>
              <a:rPr lang="en-US" sz="1000" b="1" dirty="0">
                <a:solidFill>
                  <a:srgbClr val="EF413D"/>
                </a:solidFill>
              </a:rPr>
              <a:t> </a:t>
            </a:r>
            <a:br>
              <a:rPr lang="en-US" b="1" dirty="0"/>
            </a:br>
            <a:br>
              <a:rPr lang="en-US" b="1" dirty="0"/>
            </a:br>
            <a:endParaRPr sz="3000" dirty="0"/>
          </a:p>
        </p:txBody>
      </p:sp>
      <p:sp>
        <p:nvSpPr>
          <p:cNvPr id="2" name="Text Placeholder 1">
            <a:extLst>
              <a:ext uri="{FF2B5EF4-FFF2-40B4-BE49-F238E27FC236}">
                <a16:creationId xmlns:a16="http://schemas.microsoft.com/office/drawing/2014/main" id="{C98045D6-B918-4BC0-6A19-735800E005D1}"/>
              </a:ext>
            </a:extLst>
          </p:cNvPr>
          <p:cNvSpPr>
            <a:spLocks noGrp="1"/>
          </p:cNvSpPr>
          <p:nvPr>
            <p:ph idx="1"/>
          </p:nvPr>
        </p:nvSpPr>
        <p:spPr>
          <a:xfrm>
            <a:off x="510363" y="754912"/>
            <a:ext cx="11313042" cy="5901069"/>
          </a:xfrm>
          <a:ln>
            <a:solidFill>
              <a:schemeClr val="tx1"/>
            </a:solidFill>
          </a:ln>
        </p:spPr>
        <p:txBody>
          <a:bodyPr>
            <a:normAutofit/>
          </a:bodyPr>
          <a:lstStyle/>
          <a:p>
            <a:r>
              <a:rPr lang="en-IN" sz="1600" b="1" dirty="0"/>
              <a:t>Major chunk of people has cash balance equal or under 10,000.  People having the major chunk of cash balance fall in the age group of 70-80 years of median cash balance of around 87000. Obviously people having more cash balance are more likely to opt for term deposit. </a:t>
            </a:r>
          </a:p>
          <a:p>
            <a:r>
              <a:rPr lang="en-IN" sz="1600" b="1" dirty="0"/>
              <a:t>Married people has the highest percentage of  loan borrowers both House Loan &amp; Personal Loan.  Also people between 20-30 years of age  has the highest percentage of loan borrowers . It’s less likely that they will opt for Term deposits. Married people &amp; people under 30 years of age should be the last to target.</a:t>
            </a:r>
          </a:p>
          <a:p>
            <a:r>
              <a:rPr lang="en-IN" sz="1600" b="1" dirty="0"/>
              <a:t> Account Holders who have taken any kind of services are more likely to take Term Deposit offer. Around 64% of them has subscribed for Term deposits. They should be major area of targeting.</a:t>
            </a:r>
          </a:p>
          <a:p>
            <a:r>
              <a:rPr lang="en-IN" sz="1600" b="1" dirty="0"/>
              <a:t>Job  role wise the Retired employees have the highest median cash balance and around 1200 of them have  also subscribed for term deposit. They should be the first to target followed by </a:t>
            </a:r>
            <a:r>
              <a:rPr lang="en-IN" sz="1600" b="1" u="sng" dirty="0"/>
              <a:t>management, </a:t>
            </a:r>
            <a:r>
              <a:rPr lang="en-IN" sz="1600" b="1" dirty="0"/>
              <a:t> </a:t>
            </a:r>
            <a:r>
              <a:rPr lang="en-IN" sz="1600" b="1" u="sng" dirty="0"/>
              <a:t>technician </a:t>
            </a:r>
            <a:r>
              <a:rPr lang="en-IN" sz="1600" b="1" dirty="0"/>
              <a:t> &amp; </a:t>
            </a:r>
            <a:r>
              <a:rPr lang="en-IN" sz="1600" b="1" u="sng" dirty="0"/>
              <a:t>admin </a:t>
            </a:r>
            <a:r>
              <a:rPr lang="en-IN" sz="1600" b="1" dirty="0"/>
              <a:t> employees because these categories have a large number of account holders opting for the Term Deposit &amp; also they do have moderate cash balance in their account. </a:t>
            </a:r>
          </a:p>
          <a:p>
            <a:r>
              <a:rPr lang="en-IN" sz="1600" b="1" dirty="0"/>
              <a:t>People aging more than 50 years are always more likely to get the subscription of the term deposit. For people aging </a:t>
            </a:r>
            <a:r>
              <a:rPr lang="en-IN" sz="1600" b="1" i="1" dirty="0"/>
              <a:t>60+ years </a:t>
            </a:r>
            <a:r>
              <a:rPr lang="en-IN" sz="1600" b="1" dirty="0"/>
              <a:t>it’s around 30%, for 70+ it’s 42%, For 80+ it’s around 40 &amp;  for 90+ there’s a 75% chance. We </a:t>
            </a:r>
            <a:r>
              <a:rPr lang="en-IN" sz="1600" b="1" dirty="0" err="1"/>
              <a:t>definitiy</a:t>
            </a:r>
            <a:r>
              <a:rPr lang="en-IN" sz="1600" b="1" dirty="0"/>
              <a:t> should put more efforts after them.</a:t>
            </a:r>
          </a:p>
          <a:p>
            <a:pPr marL="0" indent="0">
              <a:lnSpc>
                <a:spcPct val="100000"/>
              </a:lnSpc>
              <a:spcBef>
                <a:spcPts val="0"/>
              </a:spcBef>
              <a:buNone/>
            </a:pPr>
            <a:r>
              <a:rPr lang="en-IN" sz="1600" b="1" dirty="0"/>
              <a:t>Again, regardless of their education level, married people are always less likely to opt for Term Deposits. </a:t>
            </a:r>
            <a:r>
              <a:rPr lang="en-US" sz="1600" b="1" dirty="0">
                <a:latin typeface="Lato"/>
                <a:ea typeface="Lato"/>
                <a:cs typeface="Lato"/>
                <a:sym typeface="Lato"/>
              </a:rPr>
              <a:t>For the other two categories i.e. divorced and single, the scenario is like the following-</a:t>
            </a:r>
          </a:p>
          <a:p>
            <a:pPr marL="0" indent="0">
              <a:lnSpc>
                <a:spcPct val="100000"/>
              </a:lnSpc>
              <a:spcBef>
                <a:spcPts val="0"/>
              </a:spcBef>
              <a:buNone/>
            </a:pPr>
            <a:r>
              <a:rPr lang="en-US" sz="1600" b="1" dirty="0">
                <a:latin typeface="Lato"/>
                <a:ea typeface="Lato"/>
                <a:cs typeface="Lato"/>
                <a:sym typeface="Lato"/>
              </a:rPr>
              <a:t>Bachelor’s – Divorced&gt;Single&gt; Married</a:t>
            </a:r>
          </a:p>
          <a:p>
            <a:pPr marL="0" indent="0">
              <a:lnSpc>
                <a:spcPct val="100000"/>
              </a:lnSpc>
              <a:spcBef>
                <a:spcPts val="0"/>
              </a:spcBef>
              <a:buNone/>
            </a:pPr>
            <a:r>
              <a:rPr lang="en-US" sz="1600" b="1" dirty="0">
                <a:latin typeface="Lato"/>
                <a:ea typeface="Lato"/>
                <a:cs typeface="Lato"/>
                <a:sym typeface="Lato"/>
              </a:rPr>
              <a:t>Master’s   -   Single&gt;Divorced&gt;Married</a:t>
            </a:r>
          </a:p>
          <a:p>
            <a:pPr marL="0" indent="0">
              <a:lnSpc>
                <a:spcPct val="100000"/>
              </a:lnSpc>
              <a:spcBef>
                <a:spcPts val="0"/>
              </a:spcBef>
              <a:buNone/>
            </a:pPr>
            <a:r>
              <a:rPr lang="en-US" sz="1600" b="1" dirty="0">
                <a:latin typeface="Lato"/>
                <a:ea typeface="Lato"/>
                <a:cs typeface="Lato"/>
                <a:sym typeface="Lato"/>
              </a:rPr>
              <a:t>Doctorate -  Single&gt;Divorced&gt;Married</a:t>
            </a:r>
            <a:endParaRPr lang="en-US" sz="1600" dirty="0"/>
          </a:p>
          <a:p>
            <a:pPr marL="0" indent="0">
              <a:lnSpc>
                <a:spcPct val="100000"/>
              </a:lnSpc>
              <a:spcBef>
                <a:spcPts val="0"/>
              </a:spcBef>
              <a:buNone/>
            </a:pPr>
            <a:r>
              <a:rPr lang="en-US" sz="1600" b="1" dirty="0"/>
              <a:t>The difference between  rate of subscription percentage between single &amp; divorced people are not much, but we should put married people the last in the priority list on an average regardless of their age group. </a:t>
            </a:r>
            <a:endParaRPr lang="en-IN" sz="1600" b="1" dirty="0"/>
          </a:p>
          <a:p>
            <a:endParaRPr lang="en-IN" sz="1600" b="1" u="sng" dirty="0"/>
          </a:p>
        </p:txBody>
      </p:sp>
      <p:sp>
        <p:nvSpPr>
          <p:cNvPr id="3" name="Rectangle 2">
            <a:extLst>
              <a:ext uri="{FF2B5EF4-FFF2-40B4-BE49-F238E27FC236}">
                <a16:creationId xmlns:a16="http://schemas.microsoft.com/office/drawing/2014/main" id="{B48C473E-0320-30E5-A7F2-7DEF2B92CF9B}"/>
              </a:ext>
            </a:extLst>
          </p:cNvPr>
          <p:cNvSpPr/>
          <p:nvPr/>
        </p:nvSpPr>
        <p:spPr>
          <a:xfrm>
            <a:off x="11681637" y="-20050"/>
            <a:ext cx="510363" cy="3721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15</a:t>
            </a:r>
          </a:p>
        </p:txBody>
      </p:sp>
    </p:spTree>
    <p:extLst>
      <p:ext uri="{BB962C8B-B14F-4D97-AF65-F5344CB8AC3E}">
        <p14:creationId xmlns:p14="http://schemas.microsoft.com/office/powerpoint/2010/main" val="20017794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0FB5E3F-21ED-7726-084A-07F33A65FCC9}"/>
              </a:ext>
            </a:extLst>
          </p:cNvPr>
          <p:cNvSpPr>
            <a:spLocks noGrp="1"/>
          </p:cNvSpPr>
          <p:nvPr>
            <p:ph type="title"/>
          </p:nvPr>
        </p:nvSpPr>
        <p:spPr>
          <a:xfrm>
            <a:off x="4540102" y="-1"/>
            <a:ext cx="3285460" cy="956932"/>
          </a:xfrm>
        </p:spPr>
        <p:txBody>
          <a:bodyPr/>
          <a:lstStyle/>
          <a:p>
            <a:pPr algn="ctr"/>
            <a:r>
              <a:rPr lang="en-IN" dirty="0"/>
              <a:t> </a:t>
            </a:r>
            <a:r>
              <a:rPr lang="en-IN" sz="4000" b="1" i="1" u="sng" dirty="0">
                <a:solidFill>
                  <a:srgbClr val="FF0000"/>
                </a:solidFill>
              </a:rPr>
              <a:t>INDEX</a:t>
            </a:r>
          </a:p>
        </p:txBody>
      </p:sp>
      <p:sp>
        <p:nvSpPr>
          <p:cNvPr id="6" name="Text Placeholder 5">
            <a:extLst>
              <a:ext uri="{FF2B5EF4-FFF2-40B4-BE49-F238E27FC236}">
                <a16:creationId xmlns:a16="http://schemas.microsoft.com/office/drawing/2014/main" id="{2178F5F9-9491-5B67-BE6E-ADDB0457C10C}"/>
              </a:ext>
            </a:extLst>
          </p:cNvPr>
          <p:cNvSpPr>
            <a:spLocks noGrp="1"/>
          </p:cNvSpPr>
          <p:nvPr>
            <p:ph type="body" idx="1"/>
          </p:nvPr>
        </p:nvSpPr>
        <p:spPr>
          <a:xfrm>
            <a:off x="839788" y="391886"/>
            <a:ext cx="6400984" cy="956933"/>
          </a:xfrm>
        </p:spPr>
        <p:txBody>
          <a:bodyPr>
            <a:normAutofit fontScale="92500" lnSpcReduction="10000"/>
          </a:bodyPr>
          <a:lstStyle/>
          <a:p>
            <a:pPr algn="ctr"/>
            <a:r>
              <a:rPr lang="en-IN" sz="2800" u="sng" dirty="0"/>
              <a:t>CONTENTS</a:t>
            </a:r>
          </a:p>
        </p:txBody>
      </p:sp>
      <p:sp>
        <p:nvSpPr>
          <p:cNvPr id="8" name="Text Placeholder 7">
            <a:extLst>
              <a:ext uri="{FF2B5EF4-FFF2-40B4-BE49-F238E27FC236}">
                <a16:creationId xmlns:a16="http://schemas.microsoft.com/office/drawing/2014/main" id="{383269F4-A727-7D31-AA42-FB1BD07A37D3}"/>
              </a:ext>
            </a:extLst>
          </p:cNvPr>
          <p:cNvSpPr>
            <a:spLocks noGrp="1"/>
          </p:cNvSpPr>
          <p:nvPr>
            <p:ph sz="half" idx="2"/>
          </p:nvPr>
        </p:nvSpPr>
        <p:spPr>
          <a:xfrm>
            <a:off x="7634180" y="849086"/>
            <a:ext cx="3721211" cy="499733"/>
          </a:xfrm>
        </p:spPr>
        <p:txBody>
          <a:bodyPr>
            <a:normAutofit fontScale="92500" lnSpcReduction="10000"/>
          </a:bodyPr>
          <a:lstStyle/>
          <a:p>
            <a:pPr marL="0" indent="0" algn="ctr">
              <a:buNone/>
            </a:pPr>
            <a:r>
              <a:rPr lang="en-IN" b="1" u="sng" dirty="0"/>
              <a:t>PAGE </a:t>
            </a:r>
            <a:r>
              <a:rPr lang="en-IN" sz="3000" b="1" u="sng" dirty="0"/>
              <a:t>NO</a:t>
            </a:r>
            <a:r>
              <a:rPr lang="en-IN" u="sng" dirty="0"/>
              <a:t>.</a:t>
            </a:r>
          </a:p>
        </p:txBody>
      </p:sp>
      <p:sp>
        <p:nvSpPr>
          <p:cNvPr id="7" name="Text Placeholder 6">
            <a:extLst>
              <a:ext uri="{FF2B5EF4-FFF2-40B4-BE49-F238E27FC236}">
                <a16:creationId xmlns:a16="http://schemas.microsoft.com/office/drawing/2014/main" id="{BD741548-E2CA-3165-35D0-E5F4127FD663}"/>
              </a:ext>
            </a:extLst>
          </p:cNvPr>
          <p:cNvSpPr>
            <a:spLocks noGrp="1"/>
          </p:cNvSpPr>
          <p:nvPr>
            <p:ph type="body" sz="quarter" idx="3"/>
          </p:nvPr>
        </p:nvSpPr>
        <p:spPr>
          <a:xfrm>
            <a:off x="836613" y="1664108"/>
            <a:ext cx="6400984" cy="4647915"/>
          </a:xfrm>
          <a:ln>
            <a:solidFill>
              <a:schemeClr val="tx1"/>
            </a:solidFill>
          </a:ln>
        </p:spPr>
        <p:txBody>
          <a:bodyPr anchor="t">
            <a:normAutofit fontScale="92500" lnSpcReduction="10000"/>
          </a:bodyPr>
          <a:lstStyle/>
          <a:p>
            <a:pPr marL="342900" indent="-342900">
              <a:buFont typeface="+mj-lt"/>
              <a:buAutoNum type="arabicPeriod"/>
            </a:pPr>
            <a:r>
              <a:rPr lang="en-IN" sz="1600" i="1" dirty="0"/>
              <a:t>DATA CLEANING STEPS </a:t>
            </a:r>
          </a:p>
          <a:p>
            <a:pPr marL="342900" indent="-342900">
              <a:buFont typeface="+mj-lt"/>
              <a:buAutoNum type="arabicPeriod"/>
            </a:pPr>
            <a:r>
              <a:rPr lang="en-IN" sz="1600" i="1" dirty="0"/>
              <a:t>UNIVARIATE ANALYSIS- AGE </a:t>
            </a:r>
          </a:p>
          <a:p>
            <a:pPr marL="342900" indent="-342900">
              <a:buFont typeface="+mj-lt"/>
              <a:buAutoNum type="arabicPeriod"/>
            </a:pPr>
            <a:r>
              <a:rPr lang="en-IN" sz="1600" i="1" dirty="0"/>
              <a:t>UNIVARIATE ANALYSIS- JOB DISTRIBUTION </a:t>
            </a:r>
          </a:p>
          <a:p>
            <a:pPr marL="342900" indent="-342900">
              <a:buFont typeface="+mj-lt"/>
              <a:buAutoNum type="arabicPeriod"/>
            </a:pPr>
            <a:r>
              <a:rPr lang="en-IN" sz="1600" i="1" dirty="0"/>
              <a:t>UNIVARIATE ANALYSIS- CASH BALANCE</a:t>
            </a:r>
          </a:p>
          <a:p>
            <a:pPr marL="342900" indent="-342900">
              <a:buFont typeface="+mj-lt"/>
              <a:buAutoNum type="arabicPeriod"/>
            </a:pPr>
            <a:r>
              <a:rPr lang="en-IN" sz="1600" i="1" dirty="0"/>
              <a:t>UNIVARIATE ANALYSIS- IQR ANALYSIS &amp; OUTLIERS OF CASH BALANCE</a:t>
            </a:r>
          </a:p>
          <a:p>
            <a:pPr marL="342900" indent="-342900">
              <a:buFont typeface="+mj-lt"/>
              <a:buAutoNum type="arabicPeriod"/>
            </a:pPr>
            <a:r>
              <a:rPr lang="en-IN" sz="1600" i="1" dirty="0"/>
              <a:t>SEGMENTED UNIVARITE ANALYSIS- </a:t>
            </a:r>
            <a:r>
              <a:rPr lang="en-US" sz="1400" dirty="0">
                <a:latin typeface="Lato"/>
                <a:ea typeface="Lato"/>
                <a:cs typeface="Lato"/>
                <a:sym typeface="Lato"/>
              </a:rPr>
              <a:t>AGE Vs. Loan Default</a:t>
            </a:r>
          </a:p>
          <a:p>
            <a:pPr marL="342900" indent="-342900">
              <a:buFont typeface="+mj-lt"/>
              <a:buAutoNum type="arabicPeriod"/>
            </a:pPr>
            <a:r>
              <a:rPr lang="en-IN" sz="1600" i="1" dirty="0"/>
              <a:t>SEGMENTED UNIVARITE </a:t>
            </a:r>
            <a:r>
              <a:rPr lang="en-IN" sz="1600" dirty="0"/>
              <a:t>ANALYSIS- </a:t>
            </a:r>
            <a:r>
              <a:rPr lang="en-US" sz="1400" dirty="0">
                <a:latin typeface="Lato"/>
                <a:ea typeface="Lato"/>
                <a:cs typeface="Lato"/>
                <a:sym typeface="Lato"/>
              </a:rPr>
              <a:t>Marital Status Vs. Housing Loan</a:t>
            </a:r>
          </a:p>
          <a:p>
            <a:pPr marL="342900" indent="-342900">
              <a:buFont typeface="+mj-lt"/>
              <a:buAutoNum type="arabicPeriod"/>
            </a:pPr>
            <a:r>
              <a:rPr lang="en-IN" sz="1600" i="1" dirty="0"/>
              <a:t>SEGMENTED UNIVARITE ANALYSIS-</a:t>
            </a:r>
            <a:r>
              <a:rPr lang="en-US" sz="1600" b="1" i="1" u="sng" dirty="0">
                <a:latin typeface="Lato"/>
                <a:ea typeface="Lato"/>
                <a:cs typeface="Lato"/>
                <a:sym typeface="Lato"/>
              </a:rPr>
              <a:t> </a:t>
            </a:r>
            <a:r>
              <a:rPr lang="en-US" sz="1400" dirty="0">
                <a:latin typeface="Lato"/>
                <a:ea typeface="Lato"/>
                <a:cs typeface="Lato"/>
                <a:sym typeface="Lato"/>
              </a:rPr>
              <a:t>Marital Status Vs. Personal Loan</a:t>
            </a:r>
          </a:p>
          <a:p>
            <a:pPr marL="342900" indent="-342900">
              <a:buFont typeface="+mj-lt"/>
              <a:buAutoNum type="arabicPeriod"/>
            </a:pPr>
            <a:r>
              <a:rPr lang="en-US" sz="1600" dirty="0">
                <a:ea typeface="Lato"/>
                <a:cs typeface="Lato"/>
                <a:sym typeface="Lato"/>
              </a:rPr>
              <a:t>BIVARIATE ANALYSIS- Age Group Vs. Median of Cash Balance</a:t>
            </a:r>
          </a:p>
          <a:p>
            <a:pPr marL="342900" indent="-342900">
              <a:buFont typeface="+mj-lt"/>
              <a:buAutoNum type="arabicPeriod"/>
            </a:pPr>
            <a:r>
              <a:rPr lang="en-US" sz="1600" b="1" dirty="0">
                <a:ea typeface="Lato"/>
                <a:cs typeface="Lato"/>
                <a:sym typeface="Lato"/>
              </a:rPr>
              <a:t>BIVARIATE ANALYSIS- Age Group Vs. Subscription Rate</a:t>
            </a:r>
          </a:p>
          <a:p>
            <a:pPr marL="342900" indent="-342900">
              <a:buFont typeface="+mj-lt"/>
              <a:buAutoNum type="arabicPeriod"/>
            </a:pPr>
            <a:r>
              <a:rPr lang="en-US" sz="1600" b="1" dirty="0">
                <a:ea typeface="Lato"/>
                <a:cs typeface="Lato"/>
                <a:sym typeface="Lato"/>
              </a:rPr>
              <a:t>BIVARIATE ANALYSIS- Education Vs. Marital status Vs. </a:t>
            </a:r>
            <a:r>
              <a:rPr lang="en-US" sz="1600" dirty="0">
                <a:ea typeface="Lato"/>
                <a:cs typeface="Lato"/>
                <a:sym typeface="Lato"/>
              </a:rPr>
              <a:t>S</a:t>
            </a:r>
            <a:r>
              <a:rPr lang="en-US" sz="1600" b="1" dirty="0">
                <a:ea typeface="Lato"/>
                <a:cs typeface="Lato"/>
                <a:sym typeface="Lato"/>
              </a:rPr>
              <a:t>ubscription Rate</a:t>
            </a:r>
          </a:p>
          <a:p>
            <a:pPr marL="342900" indent="-342900">
              <a:buFont typeface="+mj-lt"/>
              <a:buAutoNum type="arabicPeriod"/>
            </a:pPr>
            <a:r>
              <a:rPr lang="en-US" sz="1600" b="1" dirty="0">
                <a:ea typeface="Lato"/>
                <a:cs typeface="Lato"/>
                <a:sym typeface="Lato"/>
              </a:rPr>
              <a:t>BIVARIATE ANALYSIS- </a:t>
            </a:r>
            <a:r>
              <a:rPr lang="en-US" sz="1600" b="1" dirty="0" err="1">
                <a:ea typeface="Lato"/>
                <a:cs typeface="Lato"/>
                <a:sym typeface="Lato"/>
              </a:rPr>
              <a:t>Poutco</a:t>
            </a:r>
            <a:r>
              <a:rPr lang="en-US" sz="1600" dirty="0" err="1">
                <a:ea typeface="Lato"/>
                <a:cs typeface="Lato"/>
                <a:sym typeface="Lato"/>
              </a:rPr>
              <a:t>me</a:t>
            </a:r>
            <a:r>
              <a:rPr lang="en-US" sz="1600" dirty="0">
                <a:ea typeface="Lato"/>
                <a:cs typeface="Lato"/>
                <a:sym typeface="Lato"/>
              </a:rPr>
              <a:t> Vs. Subscription</a:t>
            </a:r>
            <a:endParaRPr lang="en-US" sz="1600" b="1" dirty="0">
              <a:ea typeface="Lato"/>
              <a:cs typeface="Lato"/>
              <a:sym typeface="Lato"/>
            </a:endParaRPr>
          </a:p>
          <a:p>
            <a:pPr marL="342900" indent="-342900">
              <a:buFont typeface="+mj-lt"/>
              <a:buAutoNum type="arabicPeriod"/>
            </a:pPr>
            <a:r>
              <a:rPr lang="en-US" sz="1600" b="1" dirty="0">
                <a:ea typeface="Lato"/>
                <a:cs typeface="Lato"/>
                <a:sym typeface="Lato"/>
              </a:rPr>
              <a:t>BIVARIATE ANALYSIS- Job Vs. Median of Cash Balance Vs. </a:t>
            </a:r>
            <a:r>
              <a:rPr lang="en-US" sz="1600" dirty="0">
                <a:ea typeface="Lato"/>
                <a:cs typeface="Lato"/>
                <a:sym typeface="Lato"/>
              </a:rPr>
              <a:t>Subscription</a:t>
            </a:r>
            <a:endParaRPr lang="en-US" sz="1600" b="1" dirty="0">
              <a:ea typeface="Lato"/>
              <a:cs typeface="Lato"/>
              <a:sym typeface="Lato"/>
            </a:endParaRPr>
          </a:p>
          <a:p>
            <a:pPr marL="342900" indent="-342900">
              <a:buFont typeface="+mj-lt"/>
              <a:buAutoNum type="arabicPeriod"/>
            </a:pPr>
            <a:r>
              <a:rPr lang="en-US" sz="1600" dirty="0">
                <a:ea typeface="Lato"/>
                <a:cs typeface="Lato"/>
                <a:sym typeface="Lato"/>
              </a:rPr>
              <a:t>MAJOR INSIGHTS </a:t>
            </a:r>
            <a:endParaRPr lang="en-US" sz="1600" b="1" dirty="0">
              <a:ea typeface="Lato"/>
              <a:cs typeface="Lato"/>
              <a:sym typeface="Lato"/>
            </a:endParaRPr>
          </a:p>
          <a:p>
            <a:r>
              <a:rPr lang="en-US" sz="1600" b="1" dirty="0">
                <a:ea typeface="Lato"/>
                <a:cs typeface="Lato"/>
                <a:sym typeface="Lato"/>
              </a:rPr>
              <a:t> </a:t>
            </a:r>
          </a:p>
          <a:p>
            <a:pPr marL="342900" indent="-342900">
              <a:buFont typeface="+mj-lt"/>
              <a:buAutoNum type="arabicPeriod"/>
            </a:pPr>
            <a:endParaRPr lang="en-US" sz="1400" b="1" i="1" dirty="0">
              <a:latin typeface="Lato"/>
              <a:ea typeface="Lato"/>
              <a:cs typeface="Lato"/>
              <a:sym typeface="Lato"/>
            </a:endParaRPr>
          </a:p>
          <a:p>
            <a:pPr marL="342900" indent="-342900">
              <a:buFont typeface="+mj-lt"/>
              <a:buAutoNum type="arabicPeriod"/>
            </a:pPr>
            <a:endParaRPr lang="en-US" sz="1400" b="1" i="1" dirty="0">
              <a:latin typeface="Lato"/>
              <a:ea typeface="Lato"/>
              <a:cs typeface="Lato"/>
              <a:sym typeface="Lato"/>
            </a:endParaRPr>
          </a:p>
          <a:p>
            <a:pPr marL="342900" indent="-342900">
              <a:buFont typeface="+mj-lt"/>
              <a:buAutoNum type="arabicPeriod"/>
            </a:pPr>
            <a:endParaRPr lang="en-US" sz="1400" b="1" i="1" dirty="0">
              <a:latin typeface="Lato"/>
              <a:ea typeface="Lato"/>
              <a:cs typeface="Lato"/>
              <a:sym typeface="Lato"/>
            </a:endParaRPr>
          </a:p>
          <a:p>
            <a:pPr marL="342900" indent="-342900">
              <a:buFont typeface="+mj-lt"/>
              <a:buAutoNum type="arabicPeriod"/>
            </a:pPr>
            <a:endParaRPr lang="en-US" sz="1400" b="1" i="1" u="sng" dirty="0">
              <a:latin typeface="Lato"/>
              <a:ea typeface="Lato"/>
              <a:cs typeface="Lato"/>
              <a:sym typeface="Lato"/>
            </a:endParaRPr>
          </a:p>
          <a:p>
            <a:pPr marL="342900" indent="-342900">
              <a:buFont typeface="+mj-lt"/>
              <a:buAutoNum type="arabicPeriod"/>
            </a:pPr>
            <a:endParaRPr lang="en-US" sz="1400" b="1" i="1" u="sng" dirty="0">
              <a:latin typeface="Lato"/>
              <a:ea typeface="Lato"/>
              <a:cs typeface="Lato"/>
              <a:sym typeface="Lato"/>
            </a:endParaRPr>
          </a:p>
          <a:p>
            <a:pPr marL="342900" indent="-342900">
              <a:buFont typeface="+mj-lt"/>
              <a:buAutoNum type="arabicPeriod"/>
            </a:pPr>
            <a:endParaRPr lang="en-IN" sz="1400" i="1" dirty="0"/>
          </a:p>
          <a:p>
            <a:pPr marL="342900" indent="-342900">
              <a:buFont typeface="+mj-lt"/>
              <a:buAutoNum type="arabicPeriod"/>
            </a:pPr>
            <a:endParaRPr lang="en-IN" sz="1600" i="1" dirty="0"/>
          </a:p>
          <a:p>
            <a:pPr marL="342900" indent="-342900">
              <a:buFont typeface="+mj-lt"/>
              <a:buAutoNum type="arabicPeriod"/>
            </a:pPr>
            <a:endParaRPr lang="en-IN" sz="1600" i="1" dirty="0"/>
          </a:p>
          <a:p>
            <a:pPr marL="342900" indent="-342900">
              <a:buFont typeface="+mj-lt"/>
              <a:buAutoNum type="arabicPeriod"/>
            </a:pPr>
            <a:endParaRPr lang="en-IN" sz="1600" i="1" dirty="0"/>
          </a:p>
          <a:p>
            <a:pPr marL="342900" indent="-342900">
              <a:buFont typeface="+mj-lt"/>
              <a:buAutoNum type="arabicPeriod"/>
            </a:pPr>
            <a:endParaRPr lang="en-IN" sz="1600" i="1" dirty="0"/>
          </a:p>
          <a:p>
            <a:pPr marL="342900" indent="-342900">
              <a:buFont typeface="+mj-lt"/>
              <a:buAutoNum type="arabicPeriod"/>
            </a:pPr>
            <a:endParaRPr lang="en-IN" sz="1600" i="1" dirty="0"/>
          </a:p>
          <a:p>
            <a:endParaRPr lang="en-IN" sz="1600" i="1" dirty="0"/>
          </a:p>
        </p:txBody>
      </p:sp>
      <p:sp>
        <p:nvSpPr>
          <p:cNvPr id="9" name="Text Placeholder 8">
            <a:extLst>
              <a:ext uri="{FF2B5EF4-FFF2-40B4-BE49-F238E27FC236}">
                <a16:creationId xmlns:a16="http://schemas.microsoft.com/office/drawing/2014/main" id="{90739928-0C49-9AE0-9DFD-46398D3076A9}"/>
              </a:ext>
            </a:extLst>
          </p:cNvPr>
          <p:cNvSpPr>
            <a:spLocks noGrp="1"/>
          </p:cNvSpPr>
          <p:nvPr>
            <p:ph sz="quarter" idx="4"/>
          </p:nvPr>
        </p:nvSpPr>
        <p:spPr>
          <a:xfrm>
            <a:off x="7634175" y="1664108"/>
            <a:ext cx="3721212" cy="4647914"/>
          </a:xfrm>
          <a:ln>
            <a:solidFill>
              <a:schemeClr val="tx1"/>
            </a:solidFill>
          </a:ln>
        </p:spPr>
        <p:txBody>
          <a:bodyPr>
            <a:normAutofit fontScale="92500" lnSpcReduction="10000"/>
          </a:bodyPr>
          <a:lstStyle/>
          <a:p>
            <a:r>
              <a:rPr lang="en-IN" sz="1700" b="1" dirty="0"/>
              <a:t>1-2</a:t>
            </a:r>
          </a:p>
          <a:p>
            <a:r>
              <a:rPr lang="en-IN" sz="1700" b="1" dirty="0"/>
              <a:t>3</a:t>
            </a:r>
          </a:p>
          <a:p>
            <a:r>
              <a:rPr lang="en-IN" sz="1700" b="1" dirty="0"/>
              <a:t>4</a:t>
            </a:r>
          </a:p>
          <a:p>
            <a:r>
              <a:rPr lang="en-IN" sz="1700" b="1" dirty="0"/>
              <a:t>5</a:t>
            </a:r>
          </a:p>
          <a:p>
            <a:r>
              <a:rPr lang="en-IN" sz="1700" b="1" dirty="0"/>
              <a:t>6</a:t>
            </a:r>
          </a:p>
          <a:p>
            <a:r>
              <a:rPr lang="en-IN" sz="1700" b="1" dirty="0"/>
              <a:t>7</a:t>
            </a:r>
          </a:p>
          <a:p>
            <a:r>
              <a:rPr lang="en-IN" sz="1700" b="1" dirty="0"/>
              <a:t>8</a:t>
            </a:r>
          </a:p>
          <a:p>
            <a:r>
              <a:rPr lang="en-IN" sz="1700" b="1" dirty="0"/>
              <a:t>9</a:t>
            </a:r>
          </a:p>
          <a:p>
            <a:r>
              <a:rPr lang="en-IN" sz="1700" b="1" dirty="0"/>
              <a:t>10</a:t>
            </a:r>
          </a:p>
          <a:p>
            <a:r>
              <a:rPr lang="en-IN" sz="1700" b="1" dirty="0"/>
              <a:t>11</a:t>
            </a:r>
          </a:p>
          <a:p>
            <a:r>
              <a:rPr lang="en-IN" sz="1700" b="1" dirty="0"/>
              <a:t>12</a:t>
            </a:r>
          </a:p>
          <a:p>
            <a:r>
              <a:rPr lang="en-IN" sz="1700" b="1" dirty="0"/>
              <a:t>13</a:t>
            </a:r>
          </a:p>
          <a:p>
            <a:r>
              <a:rPr lang="en-IN" sz="1700" b="1" dirty="0"/>
              <a:t>14</a:t>
            </a:r>
          </a:p>
          <a:p>
            <a:r>
              <a:rPr lang="en-IN" sz="1700" b="1" dirty="0"/>
              <a:t>15</a:t>
            </a:r>
          </a:p>
          <a:p>
            <a:pPr marL="0" indent="0">
              <a:buNone/>
            </a:pPr>
            <a:endParaRPr lang="en-IN" sz="1600" dirty="0"/>
          </a:p>
          <a:p>
            <a:endParaRPr lang="en-IN" sz="1800" dirty="0"/>
          </a:p>
        </p:txBody>
      </p:sp>
    </p:spTree>
    <p:extLst>
      <p:ext uri="{BB962C8B-B14F-4D97-AF65-F5344CB8AC3E}">
        <p14:creationId xmlns:p14="http://schemas.microsoft.com/office/powerpoint/2010/main" val="26702007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D673A-DCFF-73A3-6F7F-A0F69D6B5F28}"/>
              </a:ext>
            </a:extLst>
          </p:cNvPr>
          <p:cNvSpPr>
            <a:spLocks noGrp="1"/>
          </p:cNvSpPr>
          <p:nvPr>
            <p:ph type="title"/>
          </p:nvPr>
        </p:nvSpPr>
        <p:spPr>
          <a:xfrm>
            <a:off x="838200" y="1"/>
            <a:ext cx="10515600" cy="925032"/>
          </a:xfrm>
        </p:spPr>
        <p:txBody>
          <a:bodyPr/>
          <a:lstStyle/>
          <a:p>
            <a:pPr algn="ctr"/>
            <a:r>
              <a:rPr lang="en-US" sz="3200" b="1" dirty="0">
                <a:solidFill>
                  <a:srgbClr val="EF413D"/>
                </a:solidFill>
              </a:rPr>
              <a:t>  Data Cleaning Steps</a:t>
            </a:r>
            <a:endParaRPr lang="en-IN" sz="3200" dirty="0"/>
          </a:p>
        </p:txBody>
      </p:sp>
      <p:sp>
        <p:nvSpPr>
          <p:cNvPr id="6" name="Text Placeholder 5">
            <a:extLst>
              <a:ext uri="{FF2B5EF4-FFF2-40B4-BE49-F238E27FC236}">
                <a16:creationId xmlns:a16="http://schemas.microsoft.com/office/drawing/2014/main" id="{1966EA6C-4611-C41E-A0E0-AA3D7F013995}"/>
              </a:ext>
            </a:extLst>
          </p:cNvPr>
          <p:cNvSpPr>
            <a:spLocks noGrp="1"/>
          </p:cNvSpPr>
          <p:nvPr>
            <p:ph idx="1"/>
          </p:nvPr>
        </p:nvSpPr>
        <p:spPr>
          <a:xfrm>
            <a:off x="467833" y="712385"/>
            <a:ext cx="11402098" cy="6007395"/>
          </a:xfrm>
          <a:ln>
            <a:solidFill>
              <a:schemeClr val="tx1"/>
            </a:solidFill>
          </a:ln>
        </p:spPr>
        <p:txBody>
          <a:bodyPr>
            <a:normAutofit/>
          </a:bodyPr>
          <a:lstStyle/>
          <a:p>
            <a:pPr marL="50800" indent="0">
              <a:buNone/>
            </a:pPr>
            <a:r>
              <a:rPr lang="en-IN" dirty="0"/>
              <a:t>               </a:t>
            </a:r>
            <a:r>
              <a:rPr lang="en-IN" sz="1800" b="1" u="sng" dirty="0">
                <a:latin typeface="Calibri" panose="020F0502020204030204" pitchFamily="34" charset="0"/>
                <a:ea typeface="Calibri" panose="020F0502020204030204" pitchFamily="34" charset="0"/>
                <a:cs typeface="Calibri" panose="020F0502020204030204" pitchFamily="34" charset="0"/>
              </a:rPr>
              <a:t>Duplicate Removal</a:t>
            </a:r>
            <a:r>
              <a:rPr lang="en-IN" sz="1800" dirty="0">
                <a:latin typeface="Calibri" panose="020F0502020204030204" pitchFamily="34" charset="0"/>
                <a:ea typeface="Calibri" panose="020F0502020204030204" pitchFamily="34" charset="0"/>
                <a:cs typeface="Calibri" panose="020F0502020204030204" pitchFamily="34" charset="0"/>
              </a:rPr>
              <a:t>- </a:t>
            </a:r>
            <a:r>
              <a:rPr lang="en-IN" sz="1600" dirty="0">
                <a:ea typeface="Calibri" panose="020F0502020204030204" pitchFamily="34" charset="0"/>
                <a:cs typeface="Calibri" panose="020F0502020204030204" pitchFamily="34" charset="0"/>
              </a:rPr>
              <a:t>The first step is to remove the duplicates from the Dataset and </a:t>
            </a:r>
            <a:r>
              <a:rPr lang="en-IN" sz="1600" b="1" dirty="0">
                <a:ea typeface="Calibri" panose="020F0502020204030204" pitchFamily="34" charset="0"/>
                <a:cs typeface="Calibri" panose="020F0502020204030204" pitchFamily="34" charset="0"/>
              </a:rPr>
              <a:t>416 </a:t>
            </a:r>
            <a:r>
              <a:rPr lang="en-IN" sz="1600" dirty="0">
                <a:ea typeface="Calibri" panose="020F0502020204030204" pitchFamily="34" charset="0"/>
                <a:cs typeface="Calibri" panose="020F0502020204030204" pitchFamily="34" charset="0"/>
              </a:rPr>
              <a:t>duplicate rows were</a:t>
            </a:r>
          </a:p>
          <a:p>
            <a:pPr marL="50800" indent="0">
              <a:buNone/>
            </a:pPr>
            <a:r>
              <a:rPr lang="en-IN" sz="1600" dirty="0">
                <a:ea typeface="Calibri" panose="020F0502020204030204" pitchFamily="34" charset="0"/>
                <a:cs typeface="Calibri" panose="020F0502020204030204" pitchFamily="34" charset="0"/>
              </a:rPr>
              <a:t>                                                                   removed. The method is mentioned below</a:t>
            </a:r>
            <a:r>
              <a:rPr lang="en-IN" sz="1600" dirty="0">
                <a:latin typeface="Calibri" panose="020F0502020204030204" pitchFamily="34" charset="0"/>
                <a:ea typeface="Calibri" panose="020F0502020204030204" pitchFamily="34" charset="0"/>
                <a:cs typeface="Calibri" panose="020F0502020204030204" pitchFamily="34" charset="0"/>
              </a:rPr>
              <a:t>.</a:t>
            </a:r>
          </a:p>
          <a:p>
            <a:pPr marL="50800" indent="0">
              <a:buNone/>
            </a:pPr>
            <a:endParaRPr lang="en-IN" sz="1600" dirty="0">
              <a:latin typeface="Calibri" panose="020F0502020204030204" pitchFamily="34" charset="0"/>
              <a:ea typeface="Calibri" panose="020F0502020204030204" pitchFamily="34" charset="0"/>
              <a:cs typeface="Calibri" panose="020F0502020204030204" pitchFamily="34" charset="0"/>
            </a:endParaRPr>
          </a:p>
          <a:p>
            <a:pPr marL="50800" indent="0">
              <a:buNone/>
            </a:pPr>
            <a:endParaRPr lang="en-IN" sz="1600" dirty="0">
              <a:latin typeface="Calibri" panose="020F0502020204030204" pitchFamily="34" charset="0"/>
              <a:ea typeface="Calibri" panose="020F0502020204030204" pitchFamily="34" charset="0"/>
              <a:cs typeface="Calibri" panose="020F0502020204030204" pitchFamily="34" charset="0"/>
            </a:endParaRPr>
          </a:p>
          <a:p>
            <a:pPr marL="50800" indent="0">
              <a:buNone/>
            </a:pPr>
            <a:endParaRPr lang="en-IN" sz="1600" dirty="0">
              <a:latin typeface="Calibri" panose="020F0502020204030204" pitchFamily="34" charset="0"/>
              <a:ea typeface="Calibri" panose="020F0502020204030204" pitchFamily="34" charset="0"/>
              <a:cs typeface="Calibri" panose="020F0502020204030204" pitchFamily="34" charset="0"/>
            </a:endParaRPr>
          </a:p>
          <a:p>
            <a:pPr marL="50800" indent="0">
              <a:buNone/>
            </a:pPr>
            <a:endParaRPr lang="en-IN" sz="1600" dirty="0">
              <a:latin typeface="Calibri" panose="020F0502020204030204" pitchFamily="34" charset="0"/>
              <a:ea typeface="Calibri" panose="020F0502020204030204" pitchFamily="34" charset="0"/>
              <a:cs typeface="Calibri" panose="020F0502020204030204" pitchFamily="34" charset="0"/>
            </a:endParaRPr>
          </a:p>
          <a:p>
            <a:pPr marL="50800" indent="0">
              <a:buNone/>
            </a:pPr>
            <a:r>
              <a:rPr lang="en-IN" sz="1600" dirty="0">
                <a:latin typeface="Calibri" panose="020F0502020204030204" pitchFamily="34" charset="0"/>
                <a:ea typeface="Calibri" panose="020F0502020204030204" pitchFamily="34" charset="0"/>
                <a:cs typeface="Calibri" panose="020F0502020204030204" pitchFamily="34" charset="0"/>
              </a:rPr>
              <a:t>                              </a:t>
            </a:r>
            <a:r>
              <a:rPr lang="en-IN" sz="1800" b="1" u="sng" dirty="0">
                <a:latin typeface="Calibri" panose="020F0502020204030204" pitchFamily="34" charset="0"/>
                <a:ea typeface="Calibri" panose="020F0502020204030204" pitchFamily="34" charset="0"/>
                <a:cs typeface="Calibri" panose="020F0502020204030204" pitchFamily="34" charset="0"/>
              </a:rPr>
              <a:t>Changing Column Type-  </a:t>
            </a:r>
            <a:r>
              <a:rPr lang="en-IN" sz="1600" dirty="0">
                <a:ea typeface="Calibri" panose="020F0502020204030204" pitchFamily="34" charset="0"/>
                <a:cs typeface="Calibri" panose="020F0502020204030204" pitchFamily="34" charset="0"/>
              </a:rPr>
              <a:t>Changed column type of two columns, “</a:t>
            </a:r>
            <a:r>
              <a:rPr lang="en-IN" sz="1600" b="1" dirty="0">
                <a:ea typeface="Calibri" panose="020F0502020204030204" pitchFamily="34" charset="0"/>
                <a:cs typeface="Calibri" panose="020F0502020204030204" pitchFamily="34" charset="0"/>
              </a:rPr>
              <a:t>Account No” to “String” &amp; </a:t>
            </a:r>
          </a:p>
          <a:p>
            <a:pPr marL="50800" indent="0">
              <a:buNone/>
            </a:pPr>
            <a:r>
              <a:rPr lang="en-IN" sz="1600" b="1" dirty="0">
                <a:ea typeface="Calibri" panose="020F0502020204030204" pitchFamily="34" charset="0"/>
                <a:cs typeface="Calibri" panose="020F0502020204030204" pitchFamily="34" charset="0"/>
              </a:rPr>
              <a:t>                                                                  “Cash Balance”   to “Number”. </a:t>
            </a:r>
          </a:p>
          <a:p>
            <a:pPr marL="50800" indent="0">
              <a:buNone/>
            </a:pPr>
            <a:endParaRPr lang="en-IN" sz="1600" b="1" dirty="0">
              <a:ea typeface="Calibri" panose="020F0502020204030204" pitchFamily="34" charset="0"/>
              <a:cs typeface="Calibri" panose="020F0502020204030204" pitchFamily="34" charset="0"/>
            </a:endParaRPr>
          </a:p>
          <a:p>
            <a:pPr marL="50800" indent="0">
              <a:buNone/>
            </a:pPr>
            <a:r>
              <a:rPr lang="en-IN" sz="1600" b="1" dirty="0">
                <a:ea typeface="Calibri" panose="020F0502020204030204" pitchFamily="34" charset="0"/>
                <a:cs typeface="Calibri" panose="020F0502020204030204" pitchFamily="34" charset="0"/>
              </a:rPr>
              <a:t> </a:t>
            </a:r>
            <a:endParaRPr lang="en-IN" sz="1600" b="1" dirty="0">
              <a:latin typeface="Calibri" panose="020F0502020204030204" pitchFamily="34" charset="0"/>
              <a:ea typeface="Calibri" panose="020F0502020204030204" pitchFamily="34" charset="0"/>
              <a:cs typeface="Calibri" panose="020F0502020204030204" pitchFamily="34" charset="0"/>
            </a:endParaRPr>
          </a:p>
          <a:p>
            <a:pPr marL="50800" indent="0">
              <a:buNone/>
            </a:pPr>
            <a:r>
              <a:rPr lang="en-IN" sz="1600" b="1" dirty="0">
                <a:latin typeface="Calibri" panose="020F0502020204030204" pitchFamily="34" charset="0"/>
                <a:ea typeface="Calibri" panose="020F0502020204030204" pitchFamily="34" charset="0"/>
                <a:cs typeface="Calibri" panose="020F0502020204030204" pitchFamily="34" charset="0"/>
              </a:rPr>
              <a:t>                               </a:t>
            </a:r>
            <a:r>
              <a:rPr lang="en-IN" sz="1800" b="1" i="1" u="sng" dirty="0">
                <a:latin typeface="Calibri" panose="020F0502020204030204" pitchFamily="34" charset="0"/>
                <a:ea typeface="Calibri" panose="020F0502020204030204" pitchFamily="34" charset="0"/>
                <a:cs typeface="Calibri" panose="020F0502020204030204" pitchFamily="34" charset="0"/>
              </a:rPr>
              <a:t>Replacing Invalid Values –  </a:t>
            </a:r>
            <a:r>
              <a:rPr lang="en-IN" sz="1600" dirty="0">
                <a:ea typeface="Calibri" panose="020F0502020204030204" pitchFamily="34" charset="0"/>
                <a:cs typeface="Calibri" panose="020F0502020204030204" pitchFamily="34" charset="0"/>
              </a:rPr>
              <a:t>1</a:t>
            </a:r>
            <a:r>
              <a:rPr lang="en-IN" sz="1800" dirty="0">
                <a:latin typeface="Calibri" panose="020F0502020204030204" pitchFamily="34" charset="0"/>
                <a:ea typeface="Calibri" panose="020F0502020204030204" pitchFamily="34" charset="0"/>
                <a:cs typeface="Calibri" panose="020F0502020204030204" pitchFamily="34" charset="0"/>
              </a:rPr>
              <a:t>.Age</a:t>
            </a:r>
            <a:r>
              <a:rPr lang="en-IN" sz="1800" b="1" dirty="0">
                <a:latin typeface="Calibri" panose="020F0502020204030204" pitchFamily="34" charset="0"/>
                <a:ea typeface="Calibri" panose="020F0502020204030204" pitchFamily="34" charset="0"/>
                <a:cs typeface="Calibri" panose="020F0502020204030204" pitchFamily="34" charset="0"/>
              </a:rPr>
              <a:t> </a:t>
            </a:r>
            <a:r>
              <a:rPr lang="en-IN" sz="1800" dirty="0">
                <a:latin typeface="Calibri" panose="020F0502020204030204" pitchFamily="34" charset="0"/>
                <a:ea typeface="Calibri" panose="020F0502020204030204" pitchFamily="34" charset="0"/>
                <a:cs typeface="Calibri" panose="020F0502020204030204" pitchFamily="34" charset="0"/>
              </a:rPr>
              <a:t>column had values containing “-” in front of the numbers which is</a:t>
            </a:r>
          </a:p>
          <a:p>
            <a:pPr marL="50800" indent="0">
              <a:buNone/>
            </a:pPr>
            <a:r>
              <a:rPr lang="en-IN" sz="1800" dirty="0">
                <a:latin typeface="Calibri" panose="020F0502020204030204" pitchFamily="34" charset="0"/>
                <a:ea typeface="Calibri" panose="020F0502020204030204" pitchFamily="34" charset="0"/>
                <a:cs typeface="Calibri" panose="020F0502020204030204" pitchFamily="34" charset="0"/>
              </a:rPr>
              <a:t>invalid . I replaced the “-” values with blank and around 15026 invalid values were replaced with valid ones. The steps are mentioned below using diagram.        </a:t>
            </a:r>
          </a:p>
          <a:p>
            <a:pPr marL="50800" indent="0">
              <a:buNone/>
            </a:pPr>
            <a:endParaRPr lang="en-IN" sz="1800" b="1" dirty="0">
              <a:latin typeface="Calibri" panose="020F0502020204030204" pitchFamily="34" charset="0"/>
              <a:ea typeface="Calibri" panose="020F0502020204030204" pitchFamily="34" charset="0"/>
              <a:cs typeface="Calibri" panose="020F0502020204030204" pitchFamily="34" charset="0"/>
            </a:endParaRPr>
          </a:p>
          <a:p>
            <a:pPr marL="50800" indent="0">
              <a:buNone/>
            </a:pPr>
            <a:endParaRPr lang="en-IN" sz="1800" b="1" dirty="0">
              <a:latin typeface="Calibri" panose="020F0502020204030204" pitchFamily="34" charset="0"/>
              <a:ea typeface="Calibri" panose="020F0502020204030204" pitchFamily="34" charset="0"/>
              <a:cs typeface="Calibri" panose="020F0502020204030204" pitchFamily="34" charset="0"/>
            </a:endParaRPr>
          </a:p>
          <a:p>
            <a:pPr marL="50800" indent="0">
              <a:buNone/>
            </a:pPr>
            <a:r>
              <a:rPr lang="en-IN" sz="1800" b="1" dirty="0">
                <a:latin typeface="Calibri" panose="020F0502020204030204" pitchFamily="34" charset="0"/>
                <a:ea typeface="Calibri" panose="020F0502020204030204" pitchFamily="34" charset="0"/>
                <a:cs typeface="Calibri" panose="020F0502020204030204" pitchFamily="34" charset="0"/>
              </a:rPr>
              <a:t>                                                                            </a:t>
            </a:r>
            <a:r>
              <a:rPr lang="en-IN" sz="1600" dirty="0">
                <a:latin typeface="Calibri" panose="020F0502020204030204" pitchFamily="34" charset="0"/>
                <a:ea typeface="Calibri" panose="020F0502020204030204" pitchFamily="34" charset="0"/>
                <a:cs typeface="Calibri" panose="020F0502020204030204" pitchFamily="34" charset="0"/>
              </a:rPr>
              <a:t>2. </a:t>
            </a:r>
            <a:r>
              <a:rPr lang="en-IN" sz="1600" b="1" dirty="0">
                <a:ea typeface="Calibri" panose="020F0502020204030204" pitchFamily="34" charset="0"/>
                <a:cs typeface="Calibri" panose="020F0502020204030204" pitchFamily="34" charset="0"/>
              </a:rPr>
              <a:t>Job </a:t>
            </a:r>
            <a:r>
              <a:rPr lang="en-IN" sz="1600" dirty="0">
                <a:ea typeface="Calibri" panose="020F0502020204030204" pitchFamily="34" charset="0"/>
                <a:cs typeface="Calibri" panose="020F0502020204030204" pitchFamily="34" charset="0"/>
              </a:rPr>
              <a:t>column also had </a:t>
            </a:r>
            <a:r>
              <a:rPr lang="en-IN" sz="1600" b="1" dirty="0">
                <a:ea typeface="Calibri" panose="020F0502020204030204" pitchFamily="34" charset="0"/>
                <a:cs typeface="Calibri" panose="020F0502020204030204" pitchFamily="34" charset="0"/>
              </a:rPr>
              <a:t>admin. &amp; admin </a:t>
            </a:r>
            <a:r>
              <a:rPr lang="en-IN" sz="1600" dirty="0">
                <a:ea typeface="Calibri" panose="020F0502020204030204" pitchFamily="34" charset="0"/>
                <a:cs typeface="Calibri" panose="020F0502020204030204" pitchFamily="34" charset="0"/>
              </a:rPr>
              <a:t> which means the same. I replaced “.” of “admin.” with “ “ following the same steps. </a:t>
            </a:r>
            <a:endParaRPr lang="en-IN" sz="1600" b="1" dirty="0">
              <a:ea typeface="Calibri" panose="020F0502020204030204" pitchFamily="34" charset="0"/>
              <a:cs typeface="Calibri" panose="020F0502020204030204" pitchFamily="34" charset="0"/>
            </a:endParaRPr>
          </a:p>
        </p:txBody>
      </p:sp>
      <p:sp>
        <p:nvSpPr>
          <p:cNvPr id="9" name="Rectangle 8">
            <a:extLst>
              <a:ext uri="{FF2B5EF4-FFF2-40B4-BE49-F238E27FC236}">
                <a16:creationId xmlns:a16="http://schemas.microsoft.com/office/drawing/2014/main" id="{8B8992C6-ED84-66AA-0F87-F85080046D93}"/>
              </a:ext>
            </a:extLst>
          </p:cNvPr>
          <p:cNvSpPr/>
          <p:nvPr/>
        </p:nvSpPr>
        <p:spPr>
          <a:xfrm>
            <a:off x="542262" y="786805"/>
            <a:ext cx="829340" cy="552893"/>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Step 1</a:t>
            </a:r>
          </a:p>
        </p:txBody>
      </p:sp>
      <p:sp>
        <p:nvSpPr>
          <p:cNvPr id="10" name="Arrow: Right 9">
            <a:extLst>
              <a:ext uri="{FF2B5EF4-FFF2-40B4-BE49-F238E27FC236}">
                <a16:creationId xmlns:a16="http://schemas.microsoft.com/office/drawing/2014/main" id="{2E4D1546-0A59-822B-44DA-FBB5176DE02B}"/>
              </a:ext>
            </a:extLst>
          </p:cNvPr>
          <p:cNvSpPr/>
          <p:nvPr/>
        </p:nvSpPr>
        <p:spPr>
          <a:xfrm>
            <a:off x="1446031" y="967548"/>
            <a:ext cx="297710" cy="8506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1D206FD1-3C3F-A4ED-C850-189FC1FFEEF0}"/>
              </a:ext>
            </a:extLst>
          </p:cNvPr>
          <p:cNvSpPr/>
          <p:nvPr/>
        </p:nvSpPr>
        <p:spPr>
          <a:xfrm>
            <a:off x="467833" y="1860689"/>
            <a:ext cx="1031358" cy="5528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err="1"/>
              <a:t>Ctrl+A</a:t>
            </a:r>
            <a:endParaRPr lang="en-IN" dirty="0"/>
          </a:p>
        </p:txBody>
      </p:sp>
      <p:sp>
        <p:nvSpPr>
          <p:cNvPr id="12" name="Rectangle 11">
            <a:extLst>
              <a:ext uri="{FF2B5EF4-FFF2-40B4-BE49-F238E27FC236}">
                <a16:creationId xmlns:a16="http://schemas.microsoft.com/office/drawing/2014/main" id="{1ADC32A3-4882-FA4E-F28E-CA88D7EA59A6}"/>
              </a:ext>
            </a:extLst>
          </p:cNvPr>
          <p:cNvSpPr/>
          <p:nvPr/>
        </p:nvSpPr>
        <p:spPr>
          <a:xfrm>
            <a:off x="2404303" y="1860693"/>
            <a:ext cx="1031358" cy="5528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Data Tab</a:t>
            </a:r>
          </a:p>
        </p:txBody>
      </p:sp>
      <p:sp>
        <p:nvSpPr>
          <p:cNvPr id="13" name="Arrow: Right 12">
            <a:extLst>
              <a:ext uri="{FF2B5EF4-FFF2-40B4-BE49-F238E27FC236}">
                <a16:creationId xmlns:a16="http://schemas.microsoft.com/office/drawing/2014/main" id="{68D821AB-11AC-913B-D80E-58ADD52B258C}"/>
              </a:ext>
            </a:extLst>
          </p:cNvPr>
          <p:cNvSpPr/>
          <p:nvPr/>
        </p:nvSpPr>
        <p:spPr>
          <a:xfrm>
            <a:off x="1689254" y="2030813"/>
            <a:ext cx="393404" cy="21265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rrow: Right 13">
            <a:extLst>
              <a:ext uri="{FF2B5EF4-FFF2-40B4-BE49-F238E27FC236}">
                <a16:creationId xmlns:a16="http://schemas.microsoft.com/office/drawing/2014/main" id="{61AB6379-8B54-40AB-9124-EE5A984E607E}"/>
              </a:ext>
            </a:extLst>
          </p:cNvPr>
          <p:cNvSpPr/>
          <p:nvPr/>
        </p:nvSpPr>
        <p:spPr>
          <a:xfrm>
            <a:off x="3906501" y="2030813"/>
            <a:ext cx="414670" cy="21265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55B4489E-B75C-4887-1C80-6B3B60A90BA4}"/>
              </a:ext>
            </a:extLst>
          </p:cNvPr>
          <p:cNvSpPr/>
          <p:nvPr/>
        </p:nvSpPr>
        <p:spPr>
          <a:xfrm>
            <a:off x="4571342" y="1860683"/>
            <a:ext cx="1031358" cy="5528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Data Tools</a:t>
            </a:r>
          </a:p>
        </p:txBody>
      </p:sp>
      <p:sp>
        <p:nvSpPr>
          <p:cNvPr id="16" name="Arrow: Right 15">
            <a:extLst>
              <a:ext uri="{FF2B5EF4-FFF2-40B4-BE49-F238E27FC236}">
                <a16:creationId xmlns:a16="http://schemas.microsoft.com/office/drawing/2014/main" id="{5F21B5ED-31BF-7C97-08BB-1571907C561D}"/>
              </a:ext>
            </a:extLst>
          </p:cNvPr>
          <p:cNvSpPr/>
          <p:nvPr/>
        </p:nvSpPr>
        <p:spPr>
          <a:xfrm>
            <a:off x="5909745" y="2030813"/>
            <a:ext cx="414670" cy="21265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AF1F40D6-7391-B23D-DBF5-26C5A81EEA47}"/>
              </a:ext>
            </a:extLst>
          </p:cNvPr>
          <p:cNvSpPr/>
          <p:nvPr/>
        </p:nvSpPr>
        <p:spPr>
          <a:xfrm>
            <a:off x="6676322" y="1860682"/>
            <a:ext cx="1031358" cy="5528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t>Remove Duplicates</a:t>
            </a:r>
          </a:p>
        </p:txBody>
      </p:sp>
      <p:sp>
        <p:nvSpPr>
          <p:cNvPr id="18" name="Rectangle 17">
            <a:extLst>
              <a:ext uri="{FF2B5EF4-FFF2-40B4-BE49-F238E27FC236}">
                <a16:creationId xmlns:a16="http://schemas.microsoft.com/office/drawing/2014/main" id="{B76C3C1C-E109-0351-7967-A501EAB4714D}"/>
              </a:ext>
            </a:extLst>
          </p:cNvPr>
          <p:cNvSpPr/>
          <p:nvPr/>
        </p:nvSpPr>
        <p:spPr>
          <a:xfrm>
            <a:off x="8901392" y="1860672"/>
            <a:ext cx="1031358" cy="5528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Select All Columns</a:t>
            </a:r>
          </a:p>
        </p:txBody>
      </p:sp>
      <p:sp>
        <p:nvSpPr>
          <p:cNvPr id="20" name="Arrow: Right 19">
            <a:extLst>
              <a:ext uri="{FF2B5EF4-FFF2-40B4-BE49-F238E27FC236}">
                <a16:creationId xmlns:a16="http://schemas.microsoft.com/office/drawing/2014/main" id="{428016AA-03AA-FF1F-6AE0-C7FF0287E61B}"/>
              </a:ext>
            </a:extLst>
          </p:cNvPr>
          <p:cNvSpPr/>
          <p:nvPr/>
        </p:nvSpPr>
        <p:spPr>
          <a:xfrm>
            <a:off x="8146254" y="2030794"/>
            <a:ext cx="414670" cy="21265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Right 20">
            <a:extLst>
              <a:ext uri="{FF2B5EF4-FFF2-40B4-BE49-F238E27FC236}">
                <a16:creationId xmlns:a16="http://schemas.microsoft.com/office/drawing/2014/main" id="{1FDB2EC5-3CF8-F7AA-4F8B-2D01FD23B41E}"/>
              </a:ext>
            </a:extLst>
          </p:cNvPr>
          <p:cNvSpPr/>
          <p:nvPr/>
        </p:nvSpPr>
        <p:spPr>
          <a:xfrm>
            <a:off x="10308882" y="2030794"/>
            <a:ext cx="414670" cy="21265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ectangle 21">
            <a:extLst>
              <a:ext uri="{FF2B5EF4-FFF2-40B4-BE49-F238E27FC236}">
                <a16:creationId xmlns:a16="http://schemas.microsoft.com/office/drawing/2014/main" id="{1A0EEF5C-30DA-6668-F035-561DE7DA6129}"/>
              </a:ext>
            </a:extLst>
          </p:cNvPr>
          <p:cNvSpPr/>
          <p:nvPr/>
        </p:nvSpPr>
        <p:spPr>
          <a:xfrm>
            <a:off x="10953010" y="1860667"/>
            <a:ext cx="916209" cy="5528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Ok</a:t>
            </a:r>
          </a:p>
        </p:txBody>
      </p:sp>
      <p:sp>
        <p:nvSpPr>
          <p:cNvPr id="3" name="Rectangle 2">
            <a:extLst>
              <a:ext uri="{FF2B5EF4-FFF2-40B4-BE49-F238E27FC236}">
                <a16:creationId xmlns:a16="http://schemas.microsoft.com/office/drawing/2014/main" id="{068370B8-760E-40FC-309B-81C807D5D422}"/>
              </a:ext>
            </a:extLst>
          </p:cNvPr>
          <p:cNvSpPr/>
          <p:nvPr/>
        </p:nvSpPr>
        <p:spPr>
          <a:xfrm>
            <a:off x="574159" y="2987663"/>
            <a:ext cx="829340" cy="552893"/>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Step 2</a:t>
            </a:r>
          </a:p>
        </p:txBody>
      </p:sp>
      <p:sp>
        <p:nvSpPr>
          <p:cNvPr id="4" name="Arrow: Right 3">
            <a:extLst>
              <a:ext uri="{FF2B5EF4-FFF2-40B4-BE49-F238E27FC236}">
                <a16:creationId xmlns:a16="http://schemas.microsoft.com/office/drawing/2014/main" id="{B0DECC56-B017-4B25-A283-C8ACB0834706}"/>
              </a:ext>
            </a:extLst>
          </p:cNvPr>
          <p:cNvSpPr/>
          <p:nvPr/>
        </p:nvSpPr>
        <p:spPr>
          <a:xfrm>
            <a:off x="1446033" y="3210928"/>
            <a:ext cx="297710" cy="8506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1407AE92-C4F6-E68E-C1AE-97B66CD81CB2}"/>
              </a:ext>
            </a:extLst>
          </p:cNvPr>
          <p:cNvSpPr/>
          <p:nvPr/>
        </p:nvSpPr>
        <p:spPr>
          <a:xfrm>
            <a:off x="568842" y="4226399"/>
            <a:ext cx="829340" cy="552893"/>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Step 3</a:t>
            </a:r>
          </a:p>
        </p:txBody>
      </p:sp>
      <p:sp>
        <p:nvSpPr>
          <p:cNvPr id="7" name="Arrow: Right 6">
            <a:extLst>
              <a:ext uri="{FF2B5EF4-FFF2-40B4-BE49-F238E27FC236}">
                <a16:creationId xmlns:a16="http://schemas.microsoft.com/office/drawing/2014/main" id="{4FE208DF-5BE8-DAB2-67F7-6D38390F43A3}"/>
              </a:ext>
            </a:extLst>
          </p:cNvPr>
          <p:cNvSpPr/>
          <p:nvPr/>
        </p:nvSpPr>
        <p:spPr>
          <a:xfrm>
            <a:off x="1446031" y="4460313"/>
            <a:ext cx="297710" cy="8506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07C105B2-5AEE-6545-4DF4-0B9976CD74EB}"/>
              </a:ext>
            </a:extLst>
          </p:cNvPr>
          <p:cNvSpPr/>
          <p:nvPr/>
        </p:nvSpPr>
        <p:spPr>
          <a:xfrm>
            <a:off x="503451" y="5433251"/>
            <a:ext cx="1031358" cy="5528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t>Selected age column</a:t>
            </a:r>
          </a:p>
        </p:txBody>
      </p:sp>
      <p:sp>
        <p:nvSpPr>
          <p:cNvPr id="19" name="Arrow: Right 18">
            <a:extLst>
              <a:ext uri="{FF2B5EF4-FFF2-40B4-BE49-F238E27FC236}">
                <a16:creationId xmlns:a16="http://schemas.microsoft.com/office/drawing/2014/main" id="{DFC58962-E2DB-6A81-F402-216378BCB077}"/>
              </a:ext>
            </a:extLst>
          </p:cNvPr>
          <p:cNvSpPr/>
          <p:nvPr/>
        </p:nvSpPr>
        <p:spPr>
          <a:xfrm>
            <a:off x="1644067" y="5634819"/>
            <a:ext cx="393404" cy="21265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FEB23005-54C3-F43E-6682-DE43B72EED38}"/>
              </a:ext>
            </a:extLst>
          </p:cNvPr>
          <p:cNvSpPr/>
          <p:nvPr/>
        </p:nvSpPr>
        <p:spPr>
          <a:xfrm>
            <a:off x="2404303" y="5496816"/>
            <a:ext cx="1031358" cy="5528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Editing Group</a:t>
            </a:r>
          </a:p>
        </p:txBody>
      </p:sp>
      <p:sp>
        <p:nvSpPr>
          <p:cNvPr id="24" name="Arrow: Right 23">
            <a:extLst>
              <a:ext uri="{FF2B5EF4-FFF2-40B4-BE49-F238E27FC236}">
                <a16:creationId xmlns:a16="http://schemas.microsoft.com/office/drawing/2014/main" id="{C4001EB1-0ABA-A85C-24EC-F1B6B09D6F22}"/>
              </a:ext>
            </a:extLst>
          </p:cNvPr>
          <p:cNvSpPr/>
          <p:nvPr/>
        </p:nvSpPr>
        <p:spPr>
          <a:xfrm>
            <a:off x="3808458" y="5666936"/>
            <a:ext cx="393404" cy="21265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24">
            <a:extLst>
              <a:ext uri="{FF2B5EF4-FFF2-40B4-BE49-F238E27FC236}">
                <a16:creationId xmlns:a16="http://schemas.microsoft.com/office/drawing/2014/main" id="{F6D7F007-969F-2AB9-3B7D-12FBFFCEB294}"/>
              </a:ext>
            </a:extLst>
          </p:cNvPr>
          <p:cNvSpPr/>
          <p:nvPr/>
        </p:nvSpPr>
        <p:spPr>
          <a:xfrm>
            <a:off x="4570617" y="5496814"/>
            <a:ext cx="1031358" cy="5528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Find &amp; Replace</a:t>
            </a:r>
          </a:p>
        </p:txBody>
      </p:sp>
      <p:sp>
        <p:nvSpPr>
          <p:cNvPr id="26" name="Rectangle 25">
            <a:extLst>
              <a:ext uri="{FF2B5EF4-FFF2-40B4-BE49-F238E27FC236}">
                <a16:creationId xmlns:a16="http://schemas.microsoft.com/office/drawing/2014/main" id="{C686C008-D8C8-F61E-1D3D-9F1A0EBF58C5}"/>
              </a:ext>
            </a:extLst>
          </p:cNvPr>
          <p:cNvSpPr/>
          <p:nvPr/>
        </p:nvSpPr>
        <p:spPr>
          <a:xfrm>
            <a:off x="6638101" y="5496814"/>
            <a:ext cx="1031358" cy="5528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t>Find “-” Replace” “</a:t>
            </a:r>
          </a:p>
        </p:txBody>
      </p:sp>
      <p:sp>
        <p:nvSpPr>
          <p:cNvPr id="27" name="Arrow: Right 26">
            <a:extLst>
              <a:ext uri="{FF2B5EF4-FFF2-40B4-BE49-F238E27FC236}">
                <a16:creationId xmlns:a16="http://schemas.microsoft.com/office/drawing/2014/main" id="{AE58B448-ABED-CB63-8CA7-1CECD3270678}"/>
              </a:ext>
            </a:extLst>
          </p:cNvPr>
          <p:cNvSpPr/>
          <p:nvPr/>
        </p:nvSpPr>
        <p:spPr>
          <a:xfrm>
            <a:off x="5993774" y="5666936"/>
            <a:ext cx="393404" cy="21265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Arrow: Right 32">
            <a:extLst>
              <a:ext uri="{FF2B5EF4-FFF2-40B4-BE49-F238E27FC236}">
                <a16:creationId xmlns:a16="http://schemas.microsoft.com/office/drawing/2014/main" id="{54BAE06A-4EE7-1539-2A8C-B95B249D9842}"/>
              </a:ext>
            </a:extLst>
          </p:cNvPr>
          <p:cNvSpPr/>
          <p:nvPr/>
        </p:nvSpPr>
        <p:spPr>
          <a:xfrm>
            <a:off x="8146254" y="5666934"/>
            <a:ext cx="393404" cy="21265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Rectangle 34">
            <a:extLst>
              <a:ext uri="{FF2B5EF4-FFF2-40B4-BE49-F238E27FC236}">
                <a16:creationId xmlns:a16="http://schemas.microsoft.com/office/drawing/2014/main" id="{DF29CE65-40BB-2066-BE10-E4526AD32DA0}"/>
              </a:ext>
            </a:extLst>
          </p:cNvPr>
          <p:cNvSpPr/>
          <p:nvPr/>
        </p:nvSpPr>
        <p:spPr>
          <a:xfrm>
            <a:off x="8901392" y="5496814"/>
            <a:ext cx="1031358" cy="5528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Ok</a:t>
            </a:r>
          </a:p>
        </p:txBody>
      </p:sp>
      <p:sp>
        <p:nvSpPr>
          <p:cNvPr id="28" name="Rectangle 27">
            <a:extLst>
              <a:ext uri="{FF2B5EF4-FFF2-40B4-BE49-F238E27FC236}">
                <a16:creationId xmlns:a16="http://schemas.microsoft.com/office/drawing/2014/main" id="{15216806-3642-0D04-342D-903244CB6505}"/>
              </a:ext>
            </a:extLst>
          </p:cNvPr>
          <p:cNvSpPr/>
          <p:nvPr/>
        </p:nvSpPr>
        <p:spPr>
          <a:xfrm>
            <a:off x="11617841" y="0"/>
            <a:ext cx="574159" cy="27644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1</a:t>
            </a:r>
          </a:p>
        </p:txBody>
      </p:sp>
    </p:spTree>
    <p:extLst>
      <p:ext uri="{BB962C8B-B14F-4D97-AF65-F5344CB8AC3E}">
        <p14:creationId xmlns:p14="http://schemas.microsoft.com/office/powerpoint/2010/main" val="2326218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B37CF-32AD-7E30-3A11-50E029EB783E}"/>
              </a:ext>
            </a:extLst>
          </p:cNvPr>
          <p:cNvSpPr>
            <a:spLocks noGrp="1"/>
          </p:cNvSpPr>
          <p:nvPr>
            <p:ph type="title"/>
          </p:nvPr>
        </p:nvSpPr>
        <p:spPr>
          <a:xfrm>
            <a:off x="838200" y="5"/>
            <a:ext cx="10515600" cy="754911"/>
          </a:xfrm>
        </p:spPr>
        <p:txBody>
          <a:bodyPr/>
          <a:lstStyle/>
          <a:p>
            <a:pPr algn="ctr"/>
            <a:r>
              <a:rPr lang="en-US" sz="3200" b="1" dirty="0">
                <a:solidFill>
                  <a:srgbClr val="EF413D"/>
                </a:solidFill>
              </a:rPr>
              <a:t>Data Cleaning Steps</a:t>
            </a:r>
            <a:endParaRPr lang="en-IN" sz="3200" dirty="0"/>
          </a:p>
        </p:txBody>
      </p:sp>
      <p:sp>
        <p:nvSpPr>
          <p:cNvPr id="3" name="Text Placeholder 2">
            <a:extLst>
              <a:ext uri="{FF2B5EF4-FFF2-40B4-BE49-F238E27FC236}">
                <a16:creationId xmlns:a16="http://schemas.microsoft.com/office/drawing/2014/main" id="{581AF598-46A5-B5F8-1B73-A42C7C59B9BE}"/>
              </a:ext>
            </a:extLst>
          </p:cNvPr>
          <p:cNvSpPr>
            <a:spLocks noGrp="1"/>
          </p:cNvSpPr>
          <p:nvPr>
            <p:ph idx="1"/>
          </p:nvPr>
        </p:nvSpPr>
        <p:spPr>
          <a:xfrm>
            <a:off x="318977" y="967564"/>
            <a:ext cx="11504428" cy="5525312"/>
          </a:xfrm>
          <a:ln>
            <a:solidFill>
              <a:schemeClr val="tx1"/>
            </a:solidFill>
          </a:ln>
        </p:spPr>
        <p:txBody>
          <a:bodyPr/>
          <a:lstStyle/>
          <a:p>
            <a:pPr marL="50800" indent="0">
              <a:buNone/>
            </a:pPr>
            <a:r>
              <a:rPr lang="en-IN" dirty="0"/>
              <a:t>                  </a:t>
            </a:r>
            <a:r>
              <a:rPr lang="en-IN" sz="1600" b="1" i="1" u="sng" dirty="0">
                <a:latin typeface="+mn-lt"/>
              </a:rPr>
              <a:t>Date Column- </a:t>
            </a:r>
            <a:r>
              <a:rPr lang="en-IN" sz="1400" dirty="0">
                <a:latin typeface="+mn-lt"/>
              </a:rPr>
              <a:t>Date </a:t>
            </a:r>
            <a:r>
              <a:rPr lang="en-IN" sz="1400" dirty="0" err="1">
                <a:latin typeface="+mn-lt"/>
              </a:rPr>
              <a:t>column’’s</a:t>
            </a:r>
            <a:r>
              <a:rPr lang="en-IN" sz="1400" dirty="0">
                <a:latin typeface="+mn-lt"/>
              </a:rPr>
              <a:t> data type  couldn’t be identified by Excel. Changed the data type using the following.   </a:t>
            </a:r>
            <a:r>
              <a:rPr lang="en-IN" sz="1400" b="1" dirty="0">
                <a:latin typeface="+mn-lt"/>
              </a:rPr>
              <a:t>                                                    </a:t>
            </a:r>
            <a:r>
              <a:rPr lang="en-IN" sz="1400" dirty="0">
                <a:latin typeface="+mn-lt"/>
              </a:rPr>
              <a:t> </a:t>
            </a:r>
            <a:r>
              <a:rPr lang="en-IN" dirty="0"/>
              <a:t>        </a:t>
            </a:r>
          </a:p>
          <a:p>
            <a:pPr marL="50800" indent="0">
              <a:buNone/>
            </a:pPr>
            <a:r>
              <a:rPr lang="en-IN" sz="1600" dirty="0"/>
              <a:t>			method. At first , </a:t>
            </a:r>
            <a:r>
              <a:rPr lang="en-IN" sz="1600" b="1" dirty="0"/>
              <a:t>selected the whole date column without the column name&gt; Data tab &gt; Data Tools&gt; Text to Columns&gt; Delimited&gt; Deselected all the options&gt; Ok </a:t>
            </a:r>
          </a:p>
          <a:p>
            <a:pPr marL="50800" indent="0">
              <a:buNone/>
            </a:pPr>
            <a:endParaRPr lang="en-IN" sz="1600" b="1" dirty="0"/>
          </a:p>
          <a:p>
            <a:pPr marL="50800" indent="0">
              <a:buNone/>
            </a:pPr>
            <a:endParaRPr lang="en-IN" sz="1600" b="1" dirty="0"/>
          </a:p>
          <a:p>
            <a:pPr marL="50800" indent="0">
              <a:buNone/>
            </a:pPr>
            <a:r>
              <a:rPr lang="en-IN" sz="1600" b="1" dirty="0"/>
              <a:t>                         </a:t>
            </a:r>
            <a:r>
              <a:rPr lang="en-IN" sz="1600" b="1" i="1" u="sng" dirty="0"/>
              <a:t> </a:t>
            </a:r>
            <a:r>
              <a:rPr lang="en-IN" sz="1600" b="1" i="1" dirty="0"/>
              <a:t>    </a:t>
            </a:r>
            <a:r>
              <a:rPr lang="en-IN" sz="1600" b="1" i="1" u="sng" dirty="0"/>
              <a:t>Call duration column </a:t>
            </a:r>
            <a:r>
              <a:rPr lang="en-IN" sz="1400" b="1" i="1" u="sng" dirty="0"/>
              <a:t>-   </a:t>
            </a:r>
            <a:r>
              <a:rPr lang="en-IN" sz="1400" b="1" i="1" dirty="0"/>
              <a:t>Call Duration </a:t>
            </a:r>
            <a:r>
              <a:rPr lang="en-IN" sz="1400" dirty="0" err="1"/>
              <a:t>column’’s</a:t>
            </a:r>
            <a:r>
              <a:rPr lang="en-IN" sz="1400" dirty="0"/>
              <a:t> data type  couldn’t be identified by Excel. Changed the data type</a:t>
            </a:r>
          </a:p>
          <a:p>
            <a:pPr marL="50800" indent="0">
              <a:buNone/>
            </a:pPr>
            <a:r>
              <a:rPr lang="en-IN" sz="1400" b="1" dirty="0"/>
              <a:t>                                    </a:t>
            </a:r>
            <a:r>
              <a:rPr lang="en-IN" sz="1400" dirty="0"/>
              <a:t>using the following method. Inserted two columns, </a:t>
            </a:r>
            <a:r>
              <a:rPr lang="en-IN" sz="1400" b="1" dirty="0"/>
              <a:t>Selected the whole column without the column name&gt; data Tab&gt; data tools&gt; Text to Columns&gt; Fixed Columns&gt; Separated hour , mins  &amp; secs&gt;  In a different column used the formula “=Text(time( column containing hour, column containing min, column containing  second ), “</a:t>
            </a:r>
            <a:r>
              <a:rPr lang="en-IN" sz="1400" b="1" dirty="0" err="1"/>
              <a:t>hh:mm:ss</a:t>
            </a:r>
            <a:r>
              <a:rPr lang="en-IN" sz="1400" b="1" dirty="0"/>
              <a:t>”)&gt; Enter</a:t>
            </a:r>
            <a:endParaRPr lang="en-IN" sz="1400" dirty="0"/>
          </a:p>
          <a:p>
            <a:pPr marL="50800" indent="0">
              <a:buNone/>
            </a:pPr>
            <a:r>
              <a:rPr lang="en-IN" sz="1400" b="1" dirty="0"/>
              <a:t>                            </a:t>
            </a:r>
          </a:p>
        </p:txBody>
      </p:sp>
      <p:sp>
        <p:nvSpPr>
          <p:cNvPr id="4" name="Rectangle 3">
            <a:extLst>
              <a:ext uri="{FF2B5EF4-FFF2-40B4-BE49-F238E27FC236}">
                <a16:creationId xmlns:a16="http://schemas.microsoft.com/office/drawing/2014/main" id="{2C036271-5683-ABF5-D85E-DDA80E1033A6}"/>
              </a:ext>
            </a:extLst>
          </p:cNvPr>
          <p:cNvSpPr/>
          <p:nvPr/>
        </p:nvSpPr>
        <p:spPr>
          <a:xfrm>
            <a:off x="430620" y="1014503"/>
            <a:ext cx="1084521" cy="634335"/>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Step 4</a:t>
            </a:r>
          </a:p>
        </p:txBody>
      </p:sp>
      <p:sp>
        <p:nvSpPr>
          <p:cNvPr id="5" name="Rectangle 4">
            <a:extLst>
              <a:ext uri="{FF2B5EF4-FFF2-40B4-BE49-F238E27FC236}">
                <a16:creationId xmlns:a16="http://schemas.microsoft.com/office/drawing/2014/main" id="{212384C1-E9E2-6E22-5596-2F3C2FCAF3DA}"/>
              </a:ext>
            </a:extLst>
          </p:cNvPr>
          <p:cNvSpPr/>
          <p:nvPr/>
        </p:nvSpPr>
        <p:spPr>
          <a:xfrm>
            <a:off x="430620" y="2684830"/>
            <a:ext cx="1084521" cy="634335"/>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Step 5</a:t>
            </a:r>
          </a:p>
        </p:txBody>
      </p:sp>
      <p:sp>
        <p:nvSpPr>
          <p:cNvPr id="6" name="Arrow: Right 5">
            <a:extLst>
              <a:ext uri="{FF2B5EF4-FFF2-40B4-BE49-F238E27FC236}">
                <a16:creationId xmlns:a16="http://schemas.microsoft.com/office/drawing/2014/main" id="{CFA36036-5A29-2BBE-B94B-9EF0D3E2EB9F}"/>
              </a:ext>
            </a:extLst>
          </p:cNvPr>
          <p:cNvSpPr/>
          <p:nvPr/>
        </p:nvSpPr>
        <p:spPr>
          <a:xfrm>
            <a:off x="1562987" y="1191638"/>
            <a:ext cx="244549" cy="1400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Arrow: Right 6">
            <a:extLst>
              <a:ext uri="{FF2B5EF4-FFF2-40B4-BE49-F238E27FC236}">
                <a16:creationId xmlns:a16="http://schemas.microsoft.com/office/drawing/2014/main" id="{078A79C1-0167-B687-564C-0AC7510DC5C8}"/>
              </a:ext>
            </a:extLst>
          </p:cNvPr>
          <p:cNvSpPr/>
          <p:nvPr/>
        </p:nvSpPr>
        <p:spPr>
          <a:xfrm>
            <a:off x="1562991" y="2861965"/>
            <a:ext cx="244549" cy="1400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5A14543D-CAE7-C4D7-7C78-1C1B58A0E949}"/>
              </a:ext>
            </a:extLst>
          </p:cNvPr>
          <p:cNvSpPr/>
          <p:nvPr/>
        </p:nvSpPr>
        <p:spPr>
          <a:xfrm>
            <a:off x="11695814" y="0"/>
            <a:ext cx="496186" cy="2551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2</a:t>
            </a:r>
          </a:p>
        </p:txBody>
      </p:sp>
    </p:spTree>
    <p:extLst>
      <p:ext uri="{BB962C8B-B14F-4D97-AF65-F5344CB8AC3E}">
        <p14:creationId xmlns:p14="http://schemas.microsoft.com/office/powerpoint/2010/main" val="33294234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1046406" y="451784"/>
            <a:ext cx="10420739" cy="317241"/>
          </a:xfrm>
          <a:prstGeom prst="rect">
            <a:avLst/>
          </a:prstGeom>
          <a:noFill/>
          <a:ln>
            <a:noFill/>
          </a:ln>
        </p:spPr>
        <p:txBody>
          <a:bodyPr spcFirstLastPara="1" vert="horz" wrap="square" lIns="91425" tIns="45700" rIns="91425" bIns="45700" rtlCol="0" anchor="ctr" anchorCtr="0">
            <a:noAutofit/>
          </a:bodyPr>
          <a:lstStyle/>
          <a:p>
            <a:pPr algn="ctr">
              <a:spcBef>
                <a:spcPts val="0"/>
              </a:spcBef>
              <a:buSzPts val="4400"/>
            </a:pPr>
            <a:r>
              <a:rPr lang="en-US" sz="3200" b="1" dirty="0">
                <a:solidFill>
                  <a:srgbClr val="EF413D"/>
                </a:solidFill>
              </a:rPr>
              <a:t>PART I :  Univariate Analysis</a:t>
            </a:r>
            <a:br>
              <a:rPr lang="en-US" sz="3500" b="1" dirty="0">
                <a:solidFill>
                  <a:srgbClr val="EF413D"/>
                </a:solidFill>
              </a:rPr>
            </a:br>
            <a:r>
              <a:rPr lang="en-US" sz="1000" b="1" dirty="0">
                <a:solidFill>
                  <a:srgbClr val="EF413D"/>
                </a:solidFill>
              </a:rPr>
              <a:t> </a:t>
            </a:r>
            <a:br>
              <a:rPr lang="en-US" b="1" dirty="0"/>
            </a:br>
            <a:endParaRPr sz="3000" dirty="0"/>
          </a:p>
        </p:txBody>
      </p:sp>
      <p:sp>
        <p:nvSpPr>
          <p:cNvPr id="9" name="Google Shape;219;p28">
            <a:extLst>
              <a:ext uri="{FF2B5EF4-FFF2-40B4-BE49-F238E27FC236}">
                <a16:creationId xmlns:a16="http://schemas.microsoft.com/office/drawing/2014/main" id="{947E1549-BDA8-4512-9BAD-A4E03C1A8752}"/>
              </a:ext>
            </a:extLst>
          </p:cNvPr>
          <p:cNvSpPr txBox="1"/>
          <p:nvPr/>
        </p:nvSpPr>
        <p:spPr>
          <a:xfrm>
            <a:off x="514663" y="681136"/>
            <a:ext cx="11064193" cy="5738321"/>
          </a:xfrm>
          <a:prstGeom prst="rect">
            <a:avLst/>
          </a:prstGeom>
          <a:noFill/>
          <a:ln w="9525" cap="flat" cmpd="sng">
            <a:solidFill>
              <a:srgbClr val="BFBFBF"/>
            </a:solidFill>
            <a:prstDash val="solid"/>
            <a:round/>
            <a:headEnd type="none" w="sm" len="sm"/>
            <a:tailEnd type="none" w="sm" len="sm"/>
          </a:ln>
        </p:spPr>
        <p:txBody>
          <a:bodyPr spcFirstLastPara="1" wrap="square" lIns="91425" tIns="45700" rIns="91425" bIns="45700" anchor="t" anchorCtr="0">
            <a:noAutofit/>
          </a:bodyPr>
          <a:lstStyle/>
          <a:p>
            <a:r>
              <a:rPr lang="en-US" dirty="0">
                <a:latin typeface="Calibri" panose="020F0502020204030204" pitchFamily="34" charset="0"/>
                <a:ea typeface="Calibri" panose="020F0502020204030204" pitchFamily="34" charset="0"/>
                <a:cs typeface="Calibri" panose="020F0502020204030204" pitchFamily="34" charset="0"/>
                <a:sym typeface="Lato"/>
              </a:rPr>
              <a:t>As the first step, we’ll analyze the distribution of different variables. </a:t>
            </a:r>
            <a:endParaRPr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endParaRPr>
          </a:p>
          <a:p>
            <a:r>
              <a:rPr lang="en-US" b="1" dirty="0">
                <a:solidFill>
                  <a:srgbClr val="000000"/>
                </a:solidFill>
                <a:latin typeface="Lato"/>
                <a:ea typeface="Lato"/>
                <a:cs typeface="Lato"/>
                <a:sym typeface="Lato"/>
              </a:rPr>
              <a:t>Variable under consideration:</a:t>
            </a:r>
            <a:endParaRPr dirty="0">
              <a:solidFill>
                <a:srgbClr val="000000"/>
              </a:solidFill>
              <a:latin typeface="Lato"/>
              <a:ea typeface="Lato"/>
              <a:cs typeface="Lato"/>
              <a:sym typeface="Lato"/>
            </a:endParaRPr>
          </a:p>
          <a:p>
            <a:r>
              <a:rPr lang="en-IN" sz="1400" b="1" dirty="0">
                <a:solidFill>
                  <a:srgbClr val="000000"/>
                </a:solidFill>
                <a:latin typeface="Lato"/>
                <a:ea typeface="Lato"/>
                <a:cs typeface="Lato"/>
                <a:sym typeface="Lato"/>
              </a:rPr>
              <a:t>1. </a:t>
            </a:r>
            <a:r>
              <a:rPr lang="en-IN" sz="1400" b="1" u="sng" dirty="0">
                <a:solidFill>
                  <a:srgbClr val="000000"/>
                </a:solidFill>
                <a:latin typeface="Lato"/>
                <a:ea typeface="Lato"/>
                <a:cs typeface="Lato"/>
                <a:sym typeface="Lato"/>
              </a:rPr>
              <a:t>AGE</a:t>
            </a:r>
            <a:r>
              <a:rPr lang="en-IN" sz="1400" dirty="0">
                <a:solidFill>
                  <a:srgbClr val="000000"/>
                </a:solidFill>
                <a:latin typeface="Lato"/>
                <a:ea typeface="Lato"/>
                <a:cs typeface="Lato"/>
                <a:sym typeface="Lato"/>
              </a:rPr>
              <a:t>: </a:t>
            </a:r>
            <a:r>
              <a:rPr lang="en-IN" sz="1600"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When we try to analyse the distribution of age, we see that most of the customers falls under the age range of “30-40”. The second highest age range falls under “40-50”.</a:t>
            </a:r>
            <a:endParaRPr sz="1600"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endParaRPr>
          </a:p>
          <a:p>
            <a:endParaRPr sz="1600"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p:txBody>
      </p:sp>
      <p:pic>
        <p:nvPicPr>
          <p:cNvPr id="3" name="Picture 2">
            <a:extLst>
              <a:ext uri="{FF2B5EF4-FFF2-40B4-BE49-F238E27FC236}">
                <a16:creationId xmlns:a16="http://schemas.microsoft.com/office/drawing/2014/main" id="{CA8600AE-4C4A-EE62-4E5C-E1C0BE06979F}"/>
              </a:ext>
            </a:extLst>
          </p:cNvPr>
          <p:cNvPicPr>
            <a:picLocks noChangeAspect="1"/>
          </p:cNvPicPr>
          <p:nvPr/>
        </p:nvPicPr>
        <p:blipFill>
          <a:blip r:embed="rId3"/>
          <a:stretch>
            <a:fillRect/>
          </a:stretch>
        </p:blipFill>
        <p:spPr>
          <a:xfrm>
            <a:off x="3332823" y="1873454"/>
            <a:ext cx="5847907" cy="4374432"/>
          </a:xfrm>
          <a:prstGeom prst="rect">
            <a:avLst/>
          </a:prstGeom>
        </p:spPr>
      </p:pic>
      <p:sp>
        <p:nvSpPr>
          <p:cNvPr id="2" name="Rectangle 1">
            <a:extLst>
              <a:ext uri="{FF2B5EF4-FFF2-40B4-BE49-F238E27FC236}">
                <a16:creationId xmlns:a16="http://schemas.microsoft.com/office/drawing/2014/main" id="{C9A1F352-85CE-AF02-6E7A-F88652E0B3EE}"/>
              </a:ext>
            </a:extLst>
          </p:cNvPr>
          <p:cNvSpPr/>
          <p:nvPr/>
        </p:nvSpPr>
        <p:spPr>
          <a:xfrm>
            <a:off x="11791507" y="0"/>
            <a:ext cx="400493" cy="22328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3</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838200" y="1"/>
            <a:ext cx="10515600" cy="1375227"/>
          </a:xfrm>
          <a:prstGeom prst="rect">
            <a:avLst/>
          </a:prstGeom>
          <a:noFill/>
          <a:ln>
            <a:noFill/>
          </a:ln>
        </p:spPr>
        <p:txBody>
          <a:bodyPr spcFirstLastPara="1" vert="horz" wrap="square" lIns="91425" tIns="45700" rIns="91425" bIns="45700" rtlCol="0" anchor="ctr" anchorCtr="0">
            <a:noAutofit/>
          </a:bodyPr>
          <a:lstStyle/>
          <a:p>
            <a:pPr algn="ctr">
              <a:spcBef>
                <a:spcPts val="0"/>
              </a:spcBef>
              <a:buSzPts val="4400"/>
            </a:pPr>
            <a:r>
              <a:rPr lang="en-US" sz="3200" b="1" dirty="0">
                <a:solidFill>
                  <a:srgbClr val="EF413D"/>
                </a:solidFill>
              </a:rPr>
              <a:t>PART I :  Univariate Analysis</a:t>
            </a:r>
            <a:br>
              <a:rPr lang="en-US" sz="3500" b="1" dirty="0">
                <a:solidFill>
                  <a:srgbClr val="EF413D"/>
                </a:solidFill>
              </a:rPr>
            </a:br>
            <a:r>
              <a:rPr lang="en-US" sz="1000" b="1" dirty="0">
                <a:solidFill>
                  <a:srgbClr val="EF413D"/>
                </a:solidFill>
              </a:rPr>
              <a:t> </a:t>
            </a:r>
            <a:br>
              <a:rPr lang="en-US" b="1" dirty="0"/>
            </a:br>
            <a:endParaRPr sz="3000" dirty="0"/>
          </a:p>
        </p:txBody>
      </p:sp>
      <p:sp>
        <p:nvSpPr>
          <p:cNvPr id="9" name="Google Shape;219;p28">
            <a:extLst>
              <a:ext uri="{FF2B5EF4-FFF2-40B4-BE49-F238E27FC236}">
                <a16:creationId xmlns:a16="http://schemas.microsoft.com/office/drawing/2014/main" id="{947E1549-BDA8-4512-9BAD-A4E03C1A8752}"/>
              </a:ext>
            </a:extLst>
          </p:cNvPr>
          <p:cNvSpPr txBox="1"/>
          <p:nvPr/>
        </p:nvSpPr>
        <p:spPr>
          <a:xfrm>
            <a:off x="514664" y="871870"/>
            <a:ext cx="11181151" cy="5284381"/>
          </a:xfrm>
          <a:prstGeom prst="rect">
            <a:avLst/>
          </a:prstGeom>
          <a:noFill/>
          <a:ln w="9525" cap="flat" cmpd="sng">
            <a:solidFill>
              <a:srgbClr val="BFBFBF"/>
            </a:solidFill>
            <a:prstDash val="solid"/>
            <a:round/>
            <a:headEnd type="none" w="sm" len="sm"/>
            <a:tailEnd type="none" w="sm" len="sm"/>
          </a:ln>
        </p:spPr>
        <p:txBody>
          <a:bodyPr spcFirstLastPara="1" wrap="square" lIns="91425" tIns="45700" rIns="91425" bIns="45700" anchor="t" anchorCtr="0">
            <a:noAutofit/>
          </a:bodyPr>
          <a:lstStyle/>
          <a:p>
            <a:r>
              <a:rPr lang="en-US" b="1" dirty="0">
                <a:solidFill>
                  <a:srgbClr val="000000"/>
                </a:solidFill>
                <a:latin typeface="Lato"/>
                <a:ea typeface="Lato"/>
                <a:cs typeface="Lato"/>
                <a:sym typeface="Lato"/>
              </a:rPr>
              <a:t>Variable under consideration:</a:t>
            </a:r>
            <a:endParaRPr sz="1400" dirty="0">
              <a:solidFill>
                <a:srgbClr val="000000"/>
              </a:solidFill>
              <a:latin typeface="Lato"/>
              <a:ea typeface="Lato"/>
              <a:cs typeface="Lato"/>
              <a:sym typeface="Lato"/>
            </a:endParaRPr>
          </a:p>
          <a:p>
            <a:r>
              <a:rPr lang="en-IN" sz="1400" b="1" dirty="0">
                <a:solidFill>
                  <a:srgbClr val="000000"/>
                </a:solidFill>
                <a:latin typeface="Lato"/>
                <a:ea typeface="Lato"/>
                <a:cs typeface="Lato"/>
                <a:sym typeface="Lato"/>
              </a:rPr>
              <a:t>2. </a:t>
            </a:r>
            <a:r>
              <a:rPr lang="en-IN" sz="1400" b="1" u="sng" dirty="0">
                <a:solidFill>
                  <a:srgbClr val="000000"/>
                </a:solidFill>
                <a:latin typeface="Lato"/>
                <a:ea typeface="Lato"/>
                <a:cs typeface="Lato"/>
                <a:sym typeface="Lato"/>
              </a:rPr>
              <a:t>Job Distribution</a:t>
            </a:r>
            <a:r>
              <a:rPr lang="en-IN" sz="1400" b="1" dirty="0">
                <a:solidFill>
                  <a:srgbClr val="000000"/>
                </a:solidFill>
                <a:latin typeface="Lato"/>
                <a:ea typeface="Lato"/>
                <a:cs typeface="Lato"/>
                <a:sym typeface="Lato"/>
              </a:rPr>
              <a:t>:- </a:t>
            </a:r>
            <a:r>
              <a:rPr lang="en-IN" sz="1400" dirty="0">
                <a:solidFill>
                  <a:srgbClr val="000000"/>
                </a:solidFill>
                <a:latin typeface="Lato"/>
                <a:ea typeface="Lato"/>
                <a:cs typeface="Lato"/>
                <a:sym typeface="Lato"/>
              </a:rPr>
              <a:t>Here, We’re trying to analyse the distribution of job categories between our customers. As the picture below shows, we’ve Blue-Collar employees and Management employees as the top two job categories holding 21.58% &amp; 20.92% of total customers.  </a:t>
            </a:r>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b="1" dirty="0">
              <a:latin typeface="Lato"/>
              <a:ea typeface="Lato"/>
              <a:cs typeface="Lato"/>
              <a:sym typeface="Lato"/>
            </a:endParaRPr>
          </a:p>
          <a:p>
            <a:endParaRPr lang="en-IN" b="1" dirty="0">
              <a:latin typeface="Lato"/>
              <a:ea typeface="Lato"/>
              <a:cs typeface="Lato"/>
              <a:sym typeface="Lato"/>
            </a:endParaRPr>
          </a:p>
          <a:p>
            <a:endParaRPr lang="en-IN" b="1" dirty="0">
              <a:latin typeface="Lato"/>
              <a:ea typeface="Lato"/>
              <a:cs typeface="Lato"/>
              <a:sym typeface="Lato"/>
            </a:endParaRPr>
          </a:p>
          <a:p>
            <a:r>
              <a:rPr lang="en-IN" b="1" dirty="0">
                <a:latin typeface="Lato"/>
                <a:ea typeface="Lato"/>
                <a:cs typeface="Lato"/>
                <a:sym typeface="Lato"/>
              </a:rPr>
              <a:t>                                                                              </a:t>
            </a:r>
            <a:r>
              <a:rPr lang="en-IN" sz="1200" b="1" i="1" u="sng" dirty="0">
                <a:latin typeface="Lato"/>
                <a:ea typeface="Lato"/>
                <a:cs typeface="Lato"/>
                <a:sym typeface="Lato"/>
              </a:rPr>
              <a:t>Distribution of Job Categories</a:t>
            </a: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p:txBody>
      </p:sp>
      <p:pic>
        <p:nvPicPr>
          <p:cNvPr id="3" name="Picture 2">
            <a:extLst>
              <a:ext uri="{FF2B5EF4-FFF2-40B4-BE49-F238E27FC236}">
                <a16:creationId xmlns:a16="http://schemas.microsoft.com/office/drawing/2014/main" id="{72A6C97B-E084-0BBD-9DE4-315762EC00DF}"/>
              </a:ext>
            </a:extLst>
          </p:cNvPr>
          <p:cNvPicPr>
            <a:picLocks noChangeAspect="1"/>
          </p:cNvPicPr>
          <p:nvPr/>
        </p:nvPicPr>
        <p:blipFill rotWithShape="1">
          <a:blip r:embed="rId3"/>
          <a:srcRect l="9264" t="22734" r="8947"/>
          <a:stretch/>
        </p:blipFill>
        <p:spPr>
          <a:xfrm>
            <a:off x="3444949" y="1605521"/>
            <a:ext cx="4976038" cy="3827721"/>
          </a:xfrm>
          <a:prstGeom prst="rect">
            <a:avLst/>
          </a:prstGeom>
        </p:spPr>
      </p:pic>
      <p:sp>
        <p:nvSpPr>
          <p:cNvPr id="2" name="Rectangle: Rounded Corners 1">
            <a:extLst>
              <a:ext uri="{FF2B5EF4-FFF2-40B4-BE49-F238E27FC236}">
                <a16:creationId xmlns:a16="http://schemas.microsoft.com/office/drawing/2014/main" id="{B3721268-EAEB-06DB-3ABE-62C6169A8D26}"/>
              </a:ext>
            </a:extLst>
          </p:cNvPr>
          <p:cNvSpPr/>
          <p:nvPr/>
        </p:nvSpPr>
        <p:spPr>
          <a:xfrm>
            <a:off x="11695813" y="-8824"/>
            <a:ext cx="496187" cy="3651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4</a:t>
            </a:r>
          </a:p>
        </p:txBody>
      </p:sp>
    </p:spTree>
    <p:extLst>
      <p:ext uri="{BB962C8B-B14F-4D97-AF65-F5344CB8AC3E}">
        <p14:creationId xmlns:p14="http://schemas.microsoft.com/office/powerpoint/2010/main" val="1905039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prstGeom prst="rect">
            <a:avLst/>
          </a:prstGeom>
          <a:noFill/>
          <a:ln>
            <a:noFill/>
          </a:ln>
        </p:spPr>
        <p:txBody>
          <a:bodyPr spcFirstLastPara="1" vert="horz" wrap="square" lIns="91425" tIns="45700" rIns="91425" bIns="45700" rtlCol="0" anchor="ctr" anchorCtr="0">
            <a:noAutofit/>
          </a:bodyPr>
          <a:lstStyle/>
          <a:p>
            <a:pPr algn="ctr">
              <a:spcBef>
                <a:spcPts val="0"/>
              </a:spcBef>
              <a:buSzPts val="4400"/>
            </a:pPr>
            <a:r>
              <a:rPr lang="en-US" sz="3500" b="1" dirty="0">
                <a:solidFill>
                  <a:srgbClr val="EF413D"/>
                </a:solidFill>
              </a:rPr>
              <a:t>PART I :  Univariate Analysis</a:t>
            </a:r>
            <a:br>
              <a:rPr lang="en-US" sz="3500" b="1" dirty="0">
                <a:solidFill>
                  <a:srgbClr val="EF413D"/>
                </a:solidFill>
              </a:rPr>
            </a:br>
            <a:r>
              <a:rPr lang="en-US" sz="1000" b="1" dirty="0">
                <a:solidFill>
                  <a:srgbClr val="EF413D"/>
                </a:solidFill>
              </a:rPr>
              <a:t> </a:t>
            </a:r>
            <a:br>
              <a:rPr lang="en-US" b="1" dirty="0"/>
            </a:br>
            <a:endParaRPr sz="3000" dirty="0"/>
          </a:p>
        </p:txBody>
      </p:sp>
      <p:sp>
        <p:nvSpPr>
          <p:cNvPr id="9" name="Google Shape;219;p28">
            <a:extLst>
              <a:ext uri="{FF2B5EF4-FFF2-40B4-BE49-F238E27FC236}">
                <a16:creationId xmlns:a16="http://schemas.microsoft.com/office/drawing/2014/main" id="{947E1549-BDA8-4512-9BAD-A4E03C1A8752}"/>
              </a:ext>
            </a:extLst>
          </p:cNvPr>
          <p:cNvSpPr txBox="1"/>
          <p:nvPr/>
        </p:nvSpPr>
        <p:spPr>
          <a:xfrm>
            <a:off x="514663" y="1127052"/>
            <a:ext cx="11162674" cy="5365824"/>
          </a:xfrm>
          <a:prstGeom prst="rect">
            <a:avLst/>
          </a:prstGeom>
          <a:noFill/>
          <a:ln w="9525" cap="flat" cmpd="sng">
            <a:solidFill>
              <a:srgbClr val="BFBFBF"/>
            </a:solidFill>
            <a:prstDash val="solid"/>
            <a:round/>
            <a:headEnd type="none" w="sm" len="sm"/>
            <a:tailEnd type="none" w="sm" len="sm"/>
          </a:ln>
        </p:spPr>
        <p:txBody>
          <a:bodyPr spcFirstLastPara="1" wrap="square" lIns="91425" tIns="45700" rIns="91425" bIns="45700" anchor="t" anchorCtr="0">
            <a:noAutofit/>
          </a:bodyPr>
          <a:lstStyle/>
          <a:p>
            <a:r>
              <a:rPr lang="en-US" b="1" dirty="0">
                <a:solidFill>
                  <a:srgbClr val="000000"/>
                </a:solidFill>
                <a:latin typeface="Lato"/>
                <a:ea typeface="Lato"/>
                <a:cs typeface="Lato"/>
                <a:sym typeface="Lato"/>
              </a:rPr>
              <a:t>Variable under consideration:</a:t>
            </a:r>
            <a:endParaRPr sz="1400" dirty="0">
              <a:solidFill>
                <a:srgbClr val="000000"/>
              </a:solidFill>
              <a:latin typeface="Lato"/>
              <a:ea typeface="Lato"/>
              <a:cs typeface="Lato"/>
              <a:sym typeface="Lato"/>
            </a:endParaRPr>
          </a:p>
          <a:p>
            <a:r>
              <a:rPr lang="en-IN" sz="1600" b="1" u="sng"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Cash Balance: </a:t>
            </a:r>
            <a:r>
              <a:rPr lang="en-IN" sz="1600" dirty="0">
                <a:latin typeface="Calibri" panose="020F0502020204030204" pitchFamily="34" charset="0"/>
                <a:ea typeface="Calibri" panose="020F0502020204030204" pitchFamily="34" charset="0"/>
                <a:cs typeface="Calibri" panose="020F0502020204030204" pitchFamily="34" charset="0"/>
                <a:sym typeface="Lato"/>
              </a:rPr>
              <a:t>To understand the distribution of cash balance I created different bins of </a:t>
            </a:r>
            <a:r>
              <a:rPr lang="en-IN" sz="1600" b="1" dirty="0">
                <a:latin typeface="Calibri" panose="020F0502020204030204" pitchFamily="34" charset="0"/>
                <a:ea typeface="Calibri" panose="020F0502020204030204" pitchFamily="34" charset="0"/>
                <a:cs typeface="Calibri" panose="020F0502020204030204" pitchFamily="34" charset="0"/>
                <a:sym typeface="Lato"/>
              </a:rPr>
              <a:t>10000</a:t>
            </a:r>
            <a:r>
              <a:rPr lang="en-IN" sz="1600" dirty="0">
                <a:latin typeface="Calibri" panose="020F0502020204030204" pitchFamily="34" charset="0"/>
                <a:ea typeface="Calibri" panose="020F0502020204030204" pitchFamily="34" charset="0"/>
                <a:cs typeface="Calibri" panose="020F0502020204030204" pitchFamily="34" charset="0"/>
                <a:sym typeface="Lato"/>
              </a:rPr>
              <a:t> rupees each, starting from </a:t>
            </a:r>
            <a:r>
              <a:rPr lang="en-IN" sz="1600" b="1" dirty="0">
                <a:latin typeface="Calibri" panose="020F0502020204030204" pitchFamily="34" charset="0"/>
                <a:ea typeface="Calibri" panose="020F0502020204030204" pitchFamily="34" charset="0"/>
                <a:cs typeface="Calibri" panose="020F0502020204030204" pitchFamily="34" charset="0"/>
                <a:sym typeface="Lato"/>
              </a:rPr>
              <a:t>0</a:t>
            </a:r>
            <a:r>
              <a:rPr lang="en-IN" sz="1600" dirty="0">
                <a:latin typeface="Calibri" panose="020F0502020204030204" pitchFamily="34" charset="0"/>
                <a:ea typeface="Calibri" panose="020F0502020204030204" pitchFamily="34" charset="0"/>
                <a:cs typeface="Calibri" panose="020F0502020204030204" pitchFamily="34" charset="0"/>
                <a:sym typeface="Lato"/>
              </a:rPr>
              <a:t>. To visualise I created a tree map and it shows the most of the customers, numbering  </a:t>
            </a:r>
            <a:r>
              <a:rPr lang="en-IN" sz="1600" b="1" dirty="0">
                <a:latin typeface="Calibri" panose="020F0502020204030204" pitchFamily="34" charset="0"/>
                <a:ea typeface="Calibri" panose="020F0502020204030204" pitchFamily="34" charset="0"/>
                <a:cs typeface="Calibri" panose="020F0502020204030204" pitchFamily="34" charset="0"/>
                <a:sym typeface="Lato"/>
              </a:rPr>
              <a:t>15924 </a:t>
            </a:r>
            <a:r>
              <a:rPr lang="en-IN" sz="1600" dirty="0">
                <a:latin typeface="Calibri" panose="020F0502020204030204" pitchFamily="34" charset="0"/>
                <a:ea typeface="Calibri" panose="020F0502020204030204" pitchFamily="34" charset="0"/>
                <a:cs typeface="Calibri" panose="020F0502020204030204" pitchFamily="34" charset="0"/>
                <a:sym typeface="Lato"/>
              </a:rPr>
              <a:t>has a bank balance of </a:t>
            </a:r>
            <a:r>
              <a:rPr lang="en-IN" sz="1600" b="1" dirty="0">
                <a:latin typeface="Calibri" panose="020F0502020204030204" pitchFamily="34" charset="0"/>
                <a:ea typeface="Calibri" panose="020F0502020204030204" pitchFamily="34" charset="0"/>
                <a:cs typeface="Calibri" panose="020F0502020204030204" pitchFamily="34" charset="0"/>
                <a:sym typeface="Lato"/>
              </a:rPr>
              <a:t>“0-10000”. </a:t>
            </a:r>
            <a:r>
              <a:rPr lang="en-IN" sz="1600" dirty="0">
                <a:latin typeface="Calibri" panose="020F0502020204030204" pitchFamily="34" charset="0"/>
                <a:ea typeface="Calibri" panose="020F0502020204030204" pitchFamily="34" charset="0"/>
                <a:cs typeface="Calibri" panose="020F0502020204030204" pitchFamily="34" charset="0"/>
                <a:sym typeface="Lato"/>
              </a:rPr>
              <a:t>The second highest number of customers( almost 5633) has bank balance between </a:t>
            </a:r>
            <a:r>
              <a:rPr lang="en-IN" sz="1600" b="1" dirty="0">
                <a:latin typeface="Calibri" panose="020F0502020204030204" pitchFamily="34" charset="0"/>
                <a:ea typeface="Calibri" panose="020F0502020204030204" pitchFamily="34" charset="0"/>
                <a:cs typeface="Calibri" panose="020F0502020204030204" pitchFamily="34" charset="0"/>
                <a:sym typeface="Lato"/>
              </a:rPr>
              <a:t>10000-20000</a:t>
            </a:r>
            <a:r>
              <a:rPr lang="en-IN" b="1" dirty="0">
                <a:latin typeface="Lato"/>
                <a:ea typeface="Lato"/>
                <a:cs typeface="Lato"/>
                <a:sym typeface="Lato"/>
              </a:rPr>
              <a:t>. </a:t>
            </a:r>
          </a:p>
          <a:p>
            <a:endParaRPr sz="1400" b="1"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sz="1400" dirty="0">
              <a:solidFill>
                <a:srgbClr val="000000"/>
              </a:solidFill>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endParaRPr lang="en-IN" dirty="0">
              <a:latin typeface="Lato"/>
              <a:ea typeface="Lato"/>
              <a:cs typeface="Lato"/>
              <a:sym typeface="Lato"/>
            </a:endParaRPr>
          </a:p>
          <a:p>
            <a:endParaRPr lang="en-IN" sz="1400" dirty="0">
              <a:solidFill>
                <a:srgbClr val="000000"/>
              </a:solidFill>
              <a:latin typeface="Lato"/>
              <a:ea typeface="Lato"/>
              <a:cs typeface="Lato"/>
              <a:sym typeface="Lato"/>
            </a:endParaRPr>
          </a:p>
          <a:p>
            <a:r>
              <a:rPr lang="en-IN" dirty="0">
                <a:latin typeface="Lato"/>
                <a:ea typeface="Lato"/>
                <a:cs typeface="Lato"/>
                <a:sym typeface="Lato"/>
              </a:rPr>
              <a:t>                                                           </a:t>
            </a:r>
            <a:r>
              <a:rPr lang="en-US" sz="1200" b="1" i="1" u="sng" dirty="0">
                <a:latin typeface="Lato"/>
                <a:ea typeface="Lato"/>
                <a:cs typeface="Lato"/>
                <a:sym typeface="Lato"/>
              </a:rPr>
              <a:t>Distribution of Cash Balance Among Customers</a:t>
            </a:r>
            <a:endParaRPr lang="en-US" sz="1200" b="1" i="1" u="sng" dirty="0">
              <a:solidFill>
                <a:srgbClr val="000000"/>
              </a:solidFill>
              <a:latin typeface="Lato"/>
              <a:ea typeface="Lato"/>
              <a:cs typeface="Lato"/>
              <a:sym typeface="Lato"/>
            </a:endParaRPr>
          </a:p>
          <a:p>
            <a:endParaRPr lang="en-US" sz="1400" dirty="0">
              <a:solidFill>
                <a:srgbClr val="000000"/>
              </a:solidFill>
              <a:latin typeface="Lato"/>
              <a:ea typeface="Lato"/>
              <a:cs typeface="Lato"/>
              <a:sym typeface="Lato"/>
            </a:endParaRPr>
          </a:p>
          <a:p>
            <a:endParaRPr lang="en-US" sz="1400" dirty="0">
              <a:solidFill>
                <a:srgbClr val="000000"/>
              </a:solidFill>
              <a:latin typeface="Lato"/>
              <a:ea typeface="Lato"/>
              <a:cs typeface="Lato"/>
              <a:sym typeface="Lato"/>
            </a:endParaRPr>
          </a:p>
          <a:p>
            <a:endParaRPr lang="en-US" sz="1400" dirty="0">
              <a:solidFill>
                <a:srgbClr val="000000"/>
              </a:solidFill>
              <a:latin typeface="Lato"/>
              <a:ea typeface="Lato"/>
              <a:cs typeface="Lato"/>
              <a:sym typeface="Lato"/>
            </a:endParaRPr>
          </a:p>
          <a:p>
            <a:endParaRPr lang="en-US" sz="1400" dirty="0">
              <a:solidFill>
                <a:srgbClr val="000000"/>
              </a:solidFill>
              <a:latin typeface="Lato"/>
              <a:ea typeface="Lato"/>
              <a:cs typeface="Lato"/>
              <a:sym typeface="Lato"/>
            </a:endParaRPr>
          </a:p>
          <a:p>
            <a:endParaRPr lang="en-US" sz="1400" dirty="0">
              <a:solidFill>
                <a:srgbClr val="000000"/>
              </a:solidFill>
              <a:latin typeface="Lato"/>
              <a:ea typeface="Lato"/>
              <a:cs typeface="Lato"/>
              <a:sym typeface="Lato"/>
            </a:endParaRPr>
          </a:p>
          <a:p>
            <a:endParaRPr lang="en-US" sz="1400" dirty="0">
              <a:solidFill>
                <a:srgbClr val="000000"/>
              </a:solidFill>
              <a:latin typeface="Lato"/>
              <a:ea typeface="Lato"/>
              <a:cs typeface="Lato"/>
              <a:sym typeface="Lato"/>
            </a:endParaRPr>
          </a:p>
        </p:txBody>
      </p:sp>
      <p:pic>
        <p:nvPicPr>
          <p:cNvPr id="3" name="Picture 2">
            <a:extLst>
              <a:ext uri="{FF2B5EF4-FFF2-40B4-BE49-F238E27FC236}">
                <a16:creationId xmlns:a16="http://schemas.microsoft.com/office/drawing/2014/main" id="{1D457416-043F-FD31-F202-A37448974831}"/>
              </a:ext>
            </a:extLst>
          </p:cNvPr>
          <p:cNvPicPr>
            <a:picLocks noChangeAspect="1"/>
          </p:cNvPicPr>
          <p:nvPr/>
        </p:nvPicPr>
        <p:blipFill rotWithShape="1">
          <a:blip r:embed="rId3"/>
          <a:srcRect l="25102" t="22250" r="15664" b="14322"/>
          <a:stretch/>
        </p:blipFill>
        <p:spPr>
          <a:xfrm>
            <a:off x="2349801" y="2213357"/>
            <a:ext cx="7164469" cy="3756857"/>
          </a:xfrm>
          <a:prstGeom prst="rect">
            <a:avLst/>
          </a:prstGeom>
        </p:spPr>
      </p:pic>
      <p:sp>
        <p:nvSpPr>
          <p:cNvPr id="2" name="Rectangle 1">
            <a:extLst>
              <a:ext uri="{FF2B5EF4-FFF2-40B4-BE49-F238E27FC236}">
                <a16:creationId xmlns:a16="http://schemas.microsoft.com/office/drawing/2014/main" id="{908DBEF5-D614-674D-47AC-6927A80B442D}"/>
              </a:ext>
            </a:extLst>
          </p:cNvPr>
          <p:cNvSpPr/>
          <p:nvPr/>
        </p:nvSpPr>
        <p:spPr>
          <a:xfrm>
            <a:off x="11677337" y="0"/>
            <a:ext cx="514663" cy="36512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a:t>
            </a:r>
          </a:p>
        </p:txBody>
      </p:sp>
    </p:spTree>
    <p:extLst>
      <p:ext uri="{BB962C8B-B14F-4D97-AF65-F5344CB8AC3E}">
        <p14:creationId xmlns:p14="http://schemas.microsoft.com/office/powerpoint/2010/main" val="798533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prstGeom prst="rect">
            <a:avLst/>
          </a:prstGeom>
          <a:noFill/>
          <a:ln>
            <a:noFill/>
          </a:ln>
        </p:spPr>
        <p:txBody>
          <a:bodyPr spcFirstLastPara="1" vert="horz" wrap="square" lIns="91425" tIns="45700" rIns="91425" bIns="45700" rtlCol="0" anchor="ctr" anchorCtr="0">
            <a:noAutofit/>
          </a:bodyPr>
          <a:lstStyle/>
          <a:p>
            <a:pPr algn="ctr">
              <a:spcBef>
                <a:spcPts val="0"/>
              </a:spcBef>
              <a:buSzPts val="4400"/>
            </a:pPr>
            <a:r>
              <a:rPr lang="en-US" sz="3500" b="1" dirty="0">
                <a:solidFill>
                  <a:srgbClr val="EF413D"/>
                </a:solidFill>
              </a:rPr>
              <a:t>PART I :  Univariate Analysis</a:t>
            </a:r>
            <a:br>
              <a:rPr lang="en-US" sz="3500" b="1" dirty="0">
                <a:solidFill>
                  <a:srgbClr val="EF413D"/>
                </a:solidFill>
              </a:rPr>
            </a:br>
            <a:r>
              <a:rPr lang="en-US" sz="1000" b="1" dirty="0">
                <a:solidFill>
                  <a:srgbClr val="EF413D"/>
                </a:solidFill>
              </a:rPr>
              <a:t> </a:t>
            </a:r>
            <a:br>
              <a:rPr lang="en-US" b="1" dirty="0"/>
            </a:br>
            <a:endParaRPr sz="3000" dirty="0"/>
          </a:p>
        </p:txBody>
      </p:sp>
      <p:sp>
        <p:nvSpPr>
          <p:cNvPr id="9" name="Google Shape;219;p28">
            <a:extLst>
              <a:ext uri="{FF2B5EF4-FFF2-40B4-BE49-F238E27FC236}">
                <a16:creationId xmlns:a16="http://schemas.microsoft.com/office/drawing/2014/main" id="{947E1549-BDA8-4512-9BAD-A4E03C1A8752}"/>
              </a:ext>
            </a:extLst>
          </p:cNvPr>
          <p:cNvSpPr txBox="1"/>
          <p:nvPr/>
        </p:nvSpPr>
        <p:spPr>
          <a:xfrm>
            <a:off x="514663" y="1027910"/>
            <a:ext cx="11162674" cy="5355191"/>
          </a:xfrm>
          <a:prstGeom prst="rect">
            <a:avLst/>
          </a:prstGeom>
          <a:noFill/>
          <a:ln w="9525" cap="flat" cmpd="sng">
            <a:solidFill>
              <a:srgbClr val="BFBFBF"/>
            </a:solidFill>
            <a:prstDash val="solid"/>
            <a:round/>
            <a:headEnd type="none" w="sm" len="sm"/>
            <a:tailEnd type="none" w="sm" len="sm"/>
          </a:ln>
        </p:spPr>
        <p:txBody>
          <a:bodyPr spcFirstLastPara="1" wrap="square" lIns="91425" tIns="45700" rIns="91425" bIns="45700" anchor="t" anchorCtr="0">
            <a:noAutofit/>
          </a:bodyPr>
          <a:lstStyle/>
          <a:p>
            <a:r>
              <a:rPr lang="en-IN" sz="1600" b="1" i="1" u="sng" dirty="0">
                <a:latin typeface="Lato"/>
                <a:ea typeface="Lato"/>
                <a:cs typeface="Lato"/>
                <a:sym typeface="Lato"/>
              </a:rPr>
              <a:t>Interquartile Difference &amp; Outliers Of Cash Balance:</a:t>
            </a:r>
          </a:p>
          <a:p>
            <a:r>
              <a:rPr lang="en-IN" sz="1600" b="1" i="1" u="sng" dirty="0">
                <a:latin typeface="Lato"/>
                <a:ea typeface="Lato"/>
                <a:cs typeface="Lato"/>
                <a:sym typeface="Lato"/>
              </a:rPr>
              <a:t> </a:t>
            </a:r>
            <a:r>
              <a:rPr lang="en-IN" sz="1600" dirty="0">
                <a:latin typeface="Calibri" panose="020F0502020204030204" pitchFamily="34" charset="0"/>
                <a:ea typeface="Calibri" panose="020F0502020204030204" pitchFamily="34" charset="0"/>
                <a:cs typeface="Calibri" panose="020F0502020204030204" pitchFamily="34" charset="0"/>
                <a:sym typeface="Lato"/>
              </a:rPr>
              <a:t>When we run a interquartile analysis of cash balance between the customers, we observe that the </a:t>
            </a:r>
            <a:r>
              <a:rPr lang="en-IN" sz="1600" b="1" dirty="0">
                <a:latin typeface="Calibri" panose="020F0502020204030204" pitchFamily="34" charset="0"/>
                <a:ea typeface="Calibri" panose="020F0502020204030204" pitchFamily="34" charset="0"/>
                <a:cs typeface="Calibri" panose="020F0502020204030204" pitchFamily="34" charset="0"/>
                <a:sym typeface="Lato"/>
              </a:rPr>
              <a:t>25</a:t>
            </a:r>
            <a:r>
              <a:rPr lang="en-IN" sz="1600" baseline="30000" dirty="0">
                <a:latin typeface="Calibri" panose="020F0502020204030204" pitchFamily="34" charset="0"/>
                <a:ea typeface="Calibri" panose="020F0502020204030204" pitchFamily="34" charset="0"/>
                <a:cs typeface="Calibri" panose="020F0502020204030204" pitchFamily="34" charset="0"/>
                <a:sym typeface="Lato"/>
              </a:rPr>
              <a:t>th</a:t>
            </a:r>
            <a:r>
              <a:rPr lang="en-IN" sz="1600" dirty="0">
                <a:latin typeface="Calibri" panose="020F0502020204030204" pitchFamily="34" charset="0"/>
                <a:ea typeface="Calibri" panose="020F0502020204030204" pitchFamily="34" charset="0"/>
                <a:cs typeface="Calibri" panose="020F0502020204030204" pitchFamily="34" charset="0"/>
                <a:sym typeface="Lato"/>
              </a:rPr>
              <a:t> Percentile or </a:t>
            </a:r>
            <a:r>
              <a:rPr lang="en-IN" sz="1600" b="1" dirty="0">
                <a:latin typeface="Calibri" panose="020F0502020204030204" pitchFamily="34" charset="0"/>
                <a:ea typeface="Calibri" panose="020F0502020204030204" pitchFamily="34" charset="0"/>
                <a:cs typeface="Calibri" panose="020F0502020204030204" pitchFamily="34" charset="0"/>
                <a:sym typeface="Lato"/>
              </a:rPr>
              <a:t>1</a:t>
            </a:r>
            <a:r>
              <a:rPr lang="en-IN" sz="1600" b="1" baseline="30000" dirty="0">
                <a:latin typeface="Calibri" panose="020F0502020204030204" pitchFamily="34" charset="0"/>
                <a:ea typeface="Calibri" panose="020F0502020204030204" pitchFamily="34" charset="0"/>
                <a:cs typeface="Calibri" panose="020F0502020204030204" pitchFamily="34" charset="0"/>
                <a:sym typeface="Lato"/>
              </a:rPr>
              <a:t>s</a:t>
            </a:r>
            <a:r>
              <a:rPr lang="en-IN" sz="1600" baseline="30000" dirty="0">
                <a:latin typeface="Calibri" panose="020F0502020204030204" pitchFamily="34" charset="0"/>
                <a:ea typeface="Calibri" panose="020F0502020204030204" pitchFamily="34" charset="0"/>
                <a:cs typeface="Calibri" panose="020F0502020204030204" pitchFamily="34" charset="0"/>
                <a:sym typeface="Lato"/>
              </a:rPr>
              <a:t>t</a:t>
            </a:r>
            <a:r>
              <a:rPr lang="en-IN" sz="1600" dirty="0">
                <a:latin typeface="Calibri" panose="020F0502020204030204" pitchFamily="34" charset="0"/>
                <a:ea typeface="Calibri" panose="020F0502020204030204" pitchFamily="34" charset="0"/>
                <a:cs typeface="Calibri" panose="020F0502020204030204" pitchFamily="34" charset="0"/>
                <a:sym typeface="Lato"/>
              </a:rPr>
              <a:t> Quartile of the Cash Balance is </a:t>
            </a:r>
            <a:r>
              <a:rPr lang="en-IN" sz="1600" b="1" dirty="0">
                <a:latin typeface="Calibri" panose="020F0502020204030204" pitchFamily="34" charset="0"/>
                <a:ea typeface="Calibri" panose="020F0502020204030204" pitchFamily="34" charset="0"/>
                <a:cs typeface="Calibri" panose="020F0502020204030204" pitchFamily="34" charset="0"/>
                <a:sym typeface="Lato"/>
              </a:rPr>
              <a:t>3,550</a:t>
            </a:r>
            <a:r>
              <a:rPr lang="en-IN" sz="1600" dirty="0">
                <a:latin typeface="Calibri" panose="020F0502020204030204" pitchFamily="34" charset="0"/>
                <a:ea typeface="Calibri" panose="020F0502020204030204" pitchFamily="34" charset="0"/>
                <a:cs typeface="Calibri" panose="020F0502020204030204" pitchFamily="34" charset="0"/>
                <a:sym typeface="Lato"/>
              </a:rPr>
              <a:t>  and the </a:t>
            </a:r>
            <a:r>
              <a:rPr lang="en-IN" sz="1600" b="1" dirty="0">
                <a:latin typeface="Calibri" panose="020F0502020204030204" pitchFamily="34" charset="0"/>
                <a:ea typeface="Calibri" panose="020F0502020204030204" pitchFamily="34" charset="0"/>
                <a:cs typeface="Calibri" panose="020F0502020204030204" pitchFamily="34" charset="0"/>
                <a:sym typeface="Lato"/>
              </a:rPr>
              <a:t>75</a:t>
            </a:r>
            <a:r>
              <a:rPr lang="en-IN" sz="1600" b="1" baseline="30000" dirty="0">
                <a:latin typeface="Calibri" panose="020F0502020204030204" pitchFamily="34" charset="0"/>
                <a:ea typeface="Calibri" panose="020F0502020204030204" pitchFamily="34" charset="0"/>
                <a:cs typeface="Calibri" panose="020F0502020204030204" pitchFamily="34" charset="0"/>
                <a:sym typeface="Lato"/>
              </a:rPr>
              <a:t>t</a:t>
            </a:r>
            <a:r>
              <a:rPr lang="en-IN" sz="1600" baseline="30000" dirty="0">
                <a:latin typeface="Calibri" panose="020F0502020204030204" pitchFamily="34" charset="0"/>
                <a:ea typeface="Calibri" panose="020F0502020204030204" pitchFamily="34" charset="0"/>
                <a:cs typeface="Calibri" panose="020F0502020204030204" pitchFamily="34" charset="0"/>
                <a:sym typeface="Lato"/>
              </a:rPr>
              <a:t>h</a:t>
            </a:r>
            <a:r>
              <a:rPr lang="en-IN" sz="1600" dirty="0">
                <a:latin typeface="Calibri" panose="020F0502020204030204" pitchFamily="34" charset="0"/>
                <a:ea typeface="Calibri" panose="020F0502020204030204" pitchFamily="34" charset="0"/>
                <a:cs typeface="Calibri" panose="020F0502020204030204" pitchFamily="34" charset="0"/>
                <a:sym typeface="Lato"/>
              </a:rPr>
              <a:t> Percentile or </a:t>
            </a:r>
            <a:r>
              <a:rPr lang="en-IN" sz="1600" b="1" dirty="0">
                <a:latin typeface="Calibri" panose="020F0502020204030204" pitchFamily="34" charset="0"/>
                <a:ea typeface="Calibri" panose="020F0502020204030204" pitchFamily="34" charset="0"/>
                <a:cs typeface="Calibri" panose="020F0502020204030204" pitchFamily="34" charset="0"/>
                <a:sym typeface="Lato"/>
              </a:rPr>
              <a:t>3</a:t>
            </a:r>
            <a:r>
              <a:rPr lang="en-IN" sz="1600" b="1" baseline="30000" dirty="0">
                <a:latin typeface="Calibri" panose="020F0502020204030204" pitchFamily="34" charset="0"/>
                <a:ea typeface="Calibri" panose="020F0502020204030204" pitchFamily="34" charset="0"/>
                <a:cs typeface="Calibri" panose="020F0502020204030204" pitchFamily="34" charset="0"/>
                <a:sym typeface="Lato"/>
              </a:rPr>
              <a:t>rd</a:t>
            </a:r>
            <a:r>
              <a:rPr lang="en-IN" sz="1600" dirty="0">
                <a:latin typeface="Calibri" panose="020F0502020204030204" pitchFamily="34" charset="0"/>
                <a:ea typeface="Calibri" panose="020F0502020204030204" pitchFamily="34" charset="0"/>
                <a:cs typeface="Calibri" panose="020F0502020204030204" pitchFamily="34" charset="0"/>
                <a:sym typeface="Lato"/>
              </a:rPr>
              <a:t> Quartile is </a:t>
            </a:r>
            <a:r>
              <a:rPr lang="en-IN" sz="1600" b="1" dirty="0">
                <a:latin typeface="Calibri" panose="020F0502020204030204" pitchFamily="34" charset="0"/>
                <a:ea typeface="Calibri" panose="020F0502020204030204" pitchFamily="34" charset="0"/>
                <a:cs typeface="Calibri" panose="020F0502020204030204" pitchFamily="34" charset="0"/>
                <a:sym typeface="Lato"/>
              </a:rPr>
              <a:t>71,163</a:t>
            </a:r>
            <a:r>
              <a:rPr lang="en-IN" sz="1600" dirty="0">
                <a:latin typeface="Calibri" panose="020F0502020204030204" pitchFamily="34" charset="0"/>
                <a:ea typeface="Calibri" panose="020F0502020204030204" pitchFamily="34" charset="0"/>
                <a:cs typeface="Calibri" panose="020F0502020204030204" pitchFamily="34" charset="0"/>
                <a:sym typeface="Lato"/>
              </a:rPr>
              <a:t>. Accordingly the IQR stands at </a:t>
            </a:r>
            <a:r>
              <a:rPr lang="en-IN" sz="1600" b="1" dirty="0">
                <a:latin typeface="Calibri" panose="020F0502020204030204" pitchFamily="34" charset="0"/>
                <a:ea typeface="Calibri" panose="020F0502020204030204" pitchFamily="34" charset="0"/>
                <a:cs typeface="Calibri" panose="020F0502020204030204" pitchFamily="34" charset="0"/>
                <a:sym typeface="Lato"/>
              </a:rPr>
              <a:t>67,613</a:t>
            </a:r>
            <a:r>
              <a:rPr lang="en-IN" sz="1600" dirty="0">
                <a:latin typeface="Calibri" panose="020F0502020204030204" pitchFamily="34" charset="0"/>
                <a:ea typeface="Calibri" panose="020F0502020204030204" pitchFamily="34" charset="0"/>
                <a:cs typeface="Calibri" panose="020F0502020204030204" pitchFamily="34" charset="0"/>
                <a:sym typeface="Lato"/>
              </a:rPr>
              <a:t>.</a:t>
            </a:r>
          </a:p>
          <a:p>
            <a:endParaRPr lang="en-IN" sz="1600" dirty="0">
              <a:latin typeface="Calibri" panose="020F0502020204030204" pitchFamily="34" charset="0"/>
              <a:ea typeface="Calibri" panose="020F0502020204030204" pitchFamily="34" charset="0"/>
              <a:cs typeface="Calibri" panose="020F0502020204030204" pitchFamily="34" charset="0"/>
              <a:sym typeface="Lato"/>
            </a:endParaRPr>
          </a:p>
          <a:p>
            <a:r>
              <a:rPr lang="en-IN" sz="1600"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On this basis if we create </a:t>
            </a:r>
            <a:r>
              <a:rPr lang="en-IN" sz="1600" b="1"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Lower Bound </a:t>
            </a:r>
            <a:r>
              <a:rPr lang="en-IN" sz="1600"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using the formula </a:t>
            </a:r>
            <a:r>
              <a:rPr lang="en-IN" sz="1600" b="1"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“=1</a:t>
            </a:r>
            <a:r>
              <a:rPr lang="en-IN" sz="1600" b="1" baseline="30000"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st</a:t>
            </a:r>
            <a:r>
              <a:rPr lang="en-IN" sz="1600" b="1"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 Quartile – 1.5 * IQR”</a:t>
            </a:r>
            <a:r>
              <a:rPr lang="en-IN" sz="1600"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 it comes to </a:t>
            </a:r>
            <a:r>
              <a:rPr lang="en-IN" sz="1600" b="1"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a:t>
            </a:r>
            <a:r>
              <a:rPr lang="en-IN" sz="1600" b="1" dirty="0">
                <a:solidFill>
                  <a:srgbClr val="000000"/>
                </a:solidFill>
                <a:latin typeface="Calibri" panose="020F0502020204030204" pitchFamily="34" charset="0"/>
                <a:ea typeface="Calibri" panose="020F0502020204030204" pitchFamily="34" charset="0"/>
                <a:cs typeface="Calibri" panose="020F0502020204030204" pitchFamily="34" charset="0"/>
              </a:rPr>
              <a:t> -97,868.75” </a:t>
            </a:r>
          </a:p>
          <a:p>
            <a:r>
              <a:rPr lang="en-IN" sz="1600" b="1" dirty="0">
                <a:solidFill>
                  <a:srgbClr val="000000"/>
                </a:solidFill>
                <a:latin typeface="Calibri" panose="020F0502020204030204" pitchFamily="34" charset="0"/>
                <a:ea typeface="Calibri" panose="020F0502020204030204" pitchFamily="34" charset="0"/>
                <a:cs typeface="Calibri" panose="020F0502020204030204" pitchFamily="34" charset="0"/>
              </a:rPr>
              <a:t>                                   </a:t>
            </a:r>
            <a:r>
              <a:rPr lang="en-IN" sz="1600" dirty="0">
                <a:solidFill>
                  <a:srgbClr val="000000"/>
                </a:solidFill>
                <a:latin typeface="Calibri" panose="020F0502020204030204" pitchFamily="34" charset="0"/>
                <a:ea typeface="Calibri" panose="020F0502020204030204" pitchFamily="34" charset="0"/>
                <a:cs typeface="Calibri" panose="020F0502020204030204" pitchFamily="34" charset="0"/>
              </a:rPr>
              <a:t>&amp; the </a:t>
            </a:r>
            <a:r>
              <a:rPr lang="en-IN" sz="1600" b="1" dirty="0">
                <a:solidFill>
                  <a:srgbClr val="000000"/>
                </a:solidFill>
                <a:latin typeface="Calibri" panose="020F0502020204030204" pitchFamily="34" charset="0"/>
                <a:ea typeface="Calibri" panose="020F0502020204030204" pitchFamily="34" charset="0"/>
                <a:cs typeface="Calibri" panose="020F0502020204030204" pitchFamily="34" charset="0"/>
              </a:rPr>
              <a:t>Upper Bound </a:t>
            </a:r>
            <a:r>
              <a:rPr lang="en-IN" sz="1600" dirty="0">
                <a:solidFill>
                  <a:srgbClr val="000000"/>
                </a:solidFill>
                <a:latin typeface="Calibri" panose="020F0502020204030204" pitchFamily="34" charset="0"/>
                <a:ea typeface="Calibri" panose="020F0502020204030204" pitchFamily="34" charset="0"/>
                <a:cs typeface="Calibri" panose="020F0502020204030204" pitchFamily="34" charset="0"/>
              </a:rPr>
              <a:t> using the for</a:t>
            </a:r>
            <a:r>
              <a:rPr lang="en-IN" sz="1600" dirty="0">
                <a:latin typeface="Calibri" panose="020F0502020204030204" pitchFamily="34" charset="0"/>
                <a:ea typeface="Calibri" panose="020F0502020204030204" pitchFamily="34" charset="0"/>
                <a:cs typeface="Calibri" panose="020F0502020204030204" pitchFamily="34" charset="0"/>
              </a:rPr>
              <a:t>mula </a:t>
            </a:r>
            <a:r>
              <a:rPr lang="en-IN" sz="1600" dirty="0">
                <a:solidFill>
                  <a:srgbClr val="000000"/>
                </a:solidFill>
                <a:latin typeface="Calibri" panose="020F0502020204030204" pitchFamily="34" charset="0"/>
                <a:ea typeface="Calibri" panose="020F0502020204030204" pitchFamily="34" charset="0"/>
                <a:cs typeface="Calibri" panose="020F0502020204030204" pitchFamily="34" charset="0"/>
              </a:rPr>
              <a:t> </a:t>
            </a:r>
            <a:r>
              <a:rPr lang="en-IN" sz="1600" b="1" dirty="0">
                <a:latin typeface="Calibri" panose="020F0502020204030204" pitchFamily="34" charset="0"/>
                <a:ea typeface="Calibri" panose="020F0502020204030204" pitchFamily="34" charset="0"/>
                <a:cs typeface="Calibri" panose="020F0502020204030204" pitchFamily="34" charset="0"/>
                <a:sym typeface="Lato"/>
              </a:rPr>
              <a:t>“=3</a:t>
            </a:r>
            <a:r>
              <a:rPr lang="en-IN" sz="1600" b="1" baseline="30000" dirty="0">
                <a:latin typeface="Calibri" panose="020F0502020204030204" pitchFamily="34" charset="0"/>
                <a:ea typeface="Calibri" panose="020F0502020204030204" pitchFamily="34" charset="0"/>
                <a:cs typeface="Calibri" panose="020F0502020204030204" pitchFamily="34" charset="0"/>
                <a:sym typeface="Lato"/>
              </a:rPr>
              <a:t>rd</a:t>
            </a:r>
            <a:r>
              <a:rPr lang="en-IN" sz="1600" b="1" dirty="0">
                <a:latin typeface="Calibri" panose="020F0502020204030204" pitchFamily="34" charset="0"/>
                <a:ea typeface="Calibri" panose="020F0502020204030204" pitchFamily="34" charset="0"/>
                <a:cs typeface="Calibri" panose="020F0502020204030204" pitchFamily="34" charset="0"/>
                <a:sym typeface="Lato"/>
              </a:rPr>
              <a:t> Quartile-1.5* IQR” </a:t>
            </a:r>
            <a:r>
              <a:rPr lang="en-IN" sz="1600" dirty="0">
                <a:latin typeface="Calibri" panose="020F0502020204030204" pitchFamily="34" charset="0"/>
                <a:ea typeface="Calibri" panose="020F0502020204030204" pitchFamily="34" charset="0"/>
                <a:cs typeface="Calibri" panose="020F0502020204030204" pitchFamily="34" charset="0"/>
                <a:sym typeface="Lato"/>
              </a:rPr>
              <a:t> it stands at </a:t>
            </a:r>
            <a:r>
              <a:rPr lang="en-IN" sz="1600" b="1" dirty="0">
                <a:latin typeface="Calibri" panose="020F0502020204030204" pitchFamily="34" charset="0"/>
                <a:ea typeface="Calibri" panose="020F0502020204030204" pitchFamily="34" charset="0"/>
                <a:cs typeface="Calibri" panose="020F0502020204030204" pitchFamily="34" charset="0"/>
                <a:sym typeface="Lato"/>
              </a:rPr>
              <a:t>“</a:t>
            </a:r>
            <a:r>
              <a:rPr lang="en-IN" sz="1600" b="1" dirty="0">
                <a:solidFill>
                  <a:srgbClr val="000000"/>
                </a:solidFill>
                <a:latin typeface="Calibri" panose="020F0502020204030204" pitchFamily="34" charset="0"/>
                <a:ea typeface="Calibri" panose="020F0502020204030204" pitchFamily="34" charset="0"/>
                <a:cs typeface="Calibri" panose="020F0502020204030204" pitchFamily="34" charset="0"/>
              </a:rPr>
              <a:t>1,72,581.25”. </a:t>
            </a:r>
            <a:endParaRPr lang="en-IN" sz="1600" b="1" dirty="0">
              <a:latin typeface="Calibri" panose="020F0502020204030204" pitchFamily="34" charset="0"/>
              <a:ea typeface="Calibri" panose="020F0502020204030204" pitchFamily="34" charset="0"/>
              <a:cs typeface="Calibri" panose="020F0502020204030204" pitchFamily="34" charset="0"/>
              <a:sym typeface="Lato"/>
            </a:endParaRPr>
          </a:p>
          <a:p>
            <a:r>
              <a:rPr lang="en-IN" sz="1600"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The data set contains </a:t>
            </a:r>
            <a:r>
              <a:rPr lang="en-IN" sz="1600" dirty="0">
                <a:latin typeface="Calibri" panose="020F0502020204030204" pitchFamily="34" charset="0"/>
                <a:ea typeface="Calibri" panose="020F0502020204030204" pitchFamily="34" charset="0"/>
                <a:cs typeface="Calibri" panose="020F0502020204030204" pitchFamily="34" charset="0"/>
                <a:sym typeface="Lato"/>
              </a:rPr>
              <a:t>0 values lower than the </a:t>
            </a:r>
            <a:r>
              <a:rPr lang="en-IN" sz="1600" b="1" dirty="0">
                <a:latin typeface="Calibri" panose="020F0502020204030204" pitchFamily="34" charset="0"/>
                <a:ea typeface="Calibri" panose="020F0502020204030204" pitchFamily="34" charset="0"/>
                <a:cs typeface="Calibri" panose="020F0502020204030204" pitchFamily="34" charset="0"/>
                <a:sym typeface="Lato"/>
              </a:rPr>
              <a:t>Lower Bound </a:t>
            </a:r>
            <a:r>
              <a:rPr lang="en-IN" sz="1600" dirty="0">
                <a:latin typeface="Calibri" panose="020F0502020204030204" pitchFamily="34" charset="0"/>
                <a:ea typeface="Calibri" panose="020F0502020204030204" pitchFamily="34" charset="0"/>
                <a:cs typeface="Calibri" panose="020F0502020204030204" pitchFamily="34" charset="0"/>
                <a:sym typeface="Lato"/>
              </a:rPr>
              <a:t> but values higher than </a:t>
            </a:r>
            <a:r>
              <a:rPr lang="en-IN" sz="1600" b="1" dirty="0">
                <a:latin typeface="Calibri" panose="020F0502020204030204" pitchFamily="34" charset="0"/>
                <a:ea typeface="Calibri" panose="020F0502020204030204" pitchFamily="34" charset="0"/>
                <a:cs typeface="Calibri" panose="020F0502020204030204" pitchFamily="34" charset="0"/>
                <a:sym typeface="Lato"/>
              </a:rPr>
              <a:t>Upper Value </a:t>
            </a:r>
            <a:r>
              <a:rPr lang="en-IN" sz="1600" dirty="0">
                <a:latin typeface="Calibri" panose="020F0502020204030204" pitchFamily="34" charset="0"/>
                <a:ea typeface="Calibri" panose="020F0502020204030204" pitchFamily="34" charset="0"/>
                <a:cs typeface="Calibri" panose="020F0502020204030204" pitchFamily="34" charset="0"/>
                <a:sym typeface="Lato"/>
              </a:rPr>
              <a:t>counts </a:t>
            </a:r>
            <a:r>
              <a:rPr lang="en-IN" sz="1600" b="1" dirty="0">
                <a:latin typeface="Calibri" panose="020F0502020204030204" pitchFamily="34" charset="0"/>
                <a:ea typeface="Calibri" panose="020F0502020204030204" pitchFamily="34" charset="0"/>
                <a:cs typeface="Calibri" panose="020F0502020204030204" pitchFamily="34" charset="0"/>
                <a:sym typeface="Lato"/>
              </a:rPr>
              <a:t>4727, </a:t>
            </a:r>
            <a:r>
              <a:rPr lang="en-IN" sz="1600" dirty="0">
                <a:latin typeface="Calibri" panose="020F0502020204030204" pitchFamily="34" charset="0"/>
                <a:ea typeface="Calibri" panose="020F0502020204030204" pitchFamily="34" charset="0"/>
                <a:cs typeface="Calibri" panose="020F0502020204030204" pitchFamily="34" charset="0"/>
                <a:sym typeface="Lato"/>
              </a:rPr>
              <a:t>which should not be removed.</a:t>
            </a:r>
          </a:p>
          <a:p>
            <a:r>
              <a:rPr lang="en-IN" sz="1600" dirty="0">
                <a:latin typeface="Calibri" panose="020F0502020204030204" pitchFamily="34" charset="0"/>
                <a:ea typeface="Calibri" panose="020F0502020204030204" pitchFamily="34" charset="0"/>
                <a:cs typeface="Calibri" panose="020F0502020204030204" pitchFamily="34" charset="0"/>
                <a:sym typeface="Lato"/>
              </a:rPr>
              <a:t> </a:t>
            </a:r>
          </a:p>
          <a:p>
            <a:r>
              <a:rPr lang="en-IN" sz="1600" dirty="0">
                <a:latin typeface="Calibri" panose="020F0502020204030204" pitchFamily="34" charset="0"/>
                <a:ea typeface="Calibri" panose="020F0502020204030204" pitchFamily="34" charset="0"/>
                <a:cs typeface="Calibri" panose="020F0502020204030204" pitchFamily="34" charset="0"/>
                <a:sym typeface="Lato"/>
              </a:rPr>
              <a:t>We also can see that the</a:t>
            </a:r>
            <a:r>
              <a:rPr lang="en-IN" sz="1600" b="1" dirty="0">
                <a:latin typeface="Calibri" panose="020F0502020204030204" pitchFamily="34" charset="0"/>
                <a:ea typeface="Calibri" panose="020F0502020204030204" pitchFamily="34" charset="0"/>
                <a:cs typeface="Calibri" panose="020F0502020204030204" pitchFamily="34" charset="0"/>
                <a:sym typeface="Lato"/>
              </a:rPr>
              <a:t> 95</a:t>
            </a:r>
            <a:r>
              <a:rPr lang="en-IN" sz="1600" b="1" baseline="30000" dirty="0">
                <a:latin typeface="Calibri" panose="020F0502020204030204" pitchFamily="34" charset="0"/>
                <a:ea typeface="Calibri" panose="020F0502020204030204" pitchFamily="34" charset="0"/>
                <a:cs typeface="Calibri" panose="020F0502020204030204" pitchFamily="34" charset="0"/>
                <a:sym typeface="Lato"/>
              </a:rPr>
              <a:t>th</a:t>
            </a:r>
            <a:r>
              <a:rPr lang="en-IN" sz="1600" b="1" dirty="0">
                <a:latin typeface="Calibri" panose="020F0502020204030204" pitchFamily="34" charset="0"/>
                <a:ea typeface="Calibri" panose="020F0502020204030204" pitchFamily="34" charset="0"/>
                <a:cs typeface="Calibri" panose="020F0502020204030204" pitchFamily="34" charset="0"/>
                <a:sym typeface="Lato"/>
              </a:rPr>
              <a:t> Percentile </a:t>
            </a:r>
            <a:r>
              <a:rPr lang="en-IN" sz="1600" dirty="0">
                <a:latin typeface="Calibri" panose="020F0502020204030204" pitchFamily="34" charset="0"/>
                <a:ea typeface="Calibri" panose="020F0502020204030204" pitchFamily="34" charset="0"/>
                <a:cs typeface="Calibri" panose="020F0502020204030204" pitchFamily="34" charset="0"/>
                <a:sym typeface="Lato"/>
              </a:rPr>
              <a:t>of customer balance stands at </a:t>
            </a:r>
            <a:r>
              <a:rPr lang="en-IN" sz="1600" b="1" dirty="0">
                <a:solidFill>
                  <a:srgbClr val="000000"/>
                </a:solidFill>
                <a:latin typeface="Calibri" panose="020F0502020204030204" pitchFamily="34" charset="0"/>
                <a:ea typeface="Calibri" panose="020F0502020204030204" pitchFamily="34" charset="0"/>
                <a:cs typeface="Calibri" panose="020F0502020204030204" pitchFamily="34" charset="0"/>
              </a:rPr>
              <a:t>2,88,705</a:t>
            </a:r>
            <a:r>
              <a:rPr lang="en-IN" sz="1600" b="1" dirty="0">
                <a:latin typeface="Calibri" panose="020F0502020204030204" pitchFamily="34" charset="0"/>
                <a:ea typeface="Calibri" panose="020F0502020204030204" pitchFamily="34" charset="0"/>
                <a:cs typeface="Calibri" panose="020F0502020204030204" pitchFamily="34" charset="0"/>
              </a:rPr>
              <a:t> </a:t>
            </a:r>
            <a:r>
              <a:rPr lang="en-IN" sz="1600" dirty="0">
                <a:latin typeface="Calibri" panose="020F0502020204030204" pitchFamily="34" charset="0"/>
                <a:ea typeface="Calibri" panose="020F0502020204030204" pitchFamily="34" charset="0"/>
                <a:cs typeface="Calibri" panose="020F0502020204030204" pitchFamily="34" charset="0"/>
              </a:rPr>
              <a:t>which a </a:t>
            </a:r>
            <a:r>
              <a:rPr lang="en-IN" sz="1600" b="1" dirty="0">
                <a:solidFill>
                  <a:srgbClr val="000000"/>
                </a:solidFill>
                <a:latin typeface="Calibri" panose="020F0502020204030204" pitchFamily="34" charset="0"/>
                <a:ea typeface="Calibri" panose="020F0502020204030204" pitchFamily="34" charset="0"/>
                <a:cs typeface="Calibri" panose="020F0502020204030204" pitchFamily="34" charset="0"/>
              </a:rPr>
              <a:t>2,17,543</a:t>
            </a:r>
            <a:r>
              <a:rPr lang="en-IN" sz="1600" dirty="0">
                <a:latin typeface="Calibri" panose="020F0502020204030204" pitchFamily="34" charset="0"/>
                <a:ea typeface="Calibri" panose="020F0502020204030204" pitchFamily="34" charset="0"/>
                <a:cs typeface="Calibri" panose="020F0502020204030204" pitchFamily="34" charset="0"/>
              </a:rPr>
              <a:t> jump from the </a:t>
            </a:r>
            <a:r>
              <a:rPr lang="en-IN" sz="1600" b="1" dirty="0">
                <a:latin typeface="Calibri" panose="020F0502020204030204" pitchFamily="34" charset="0"/>
                <a:ea typeface="Calibri" panose="020F0502020204030204" pitchFamily="34" charset="0"/>
                <a:cs typeface="Calibri" panose="020F0502020204030204" pitchFamily="34" charset="0"/>
              </a:rPr>
              <a:t>75</a:t>
            </a:r>
            <a:r>
              <a:rPr lang="en-IN" sz="1600" b="1" baseline="30000" dirty="0">
                <a:latin typeface="Calibri" panose="020F0502020204030204" pitchFamily="34" charset="0"/>
                <a:ea typeface="Calibri" panose="020F0502020204030204" pitchFamily="34" charset="0"/>
                <a:cs typeface="Calibri" panose="020F0502020204030204" pitchFamily="34" charset="0"/>
              </a:rPr>
              <a:t>th</a:t>
            </a:r>
            <a:r>
              <a:rPr lang="en-IN" sz="1600" b="1" dirty="0">
                <a:latin typeface="Calibri" panose="020F0502020204030204" pitchFamily="34" charset="0"/>
                <a:ea typeface="Calibri" panose="020F0502020204030204" pitchFamily="34" charset="0"/>
                <a:cs typeface="Calibri" panose="020F0502020204030204" pitchFamily="34" charset="0"/>
              </a:rPr>
              <a:t> Percentile. </a:t>
            </a:r>
          </a:p>
          <a:p>
            <a:endParaRPr lang="en-IN" sz="1600" b="1" dirty="0">
              <a:latin typeface="Calibri" panose="020F0502020204030204" pitchFamily="34" charset="0"/>
              <a:ea typeface="Calibri" panose="020F0502020204030204" pitchFamily="34" charset="0"/>
              <a:cs typeface="Calibri" panose="020F0502020204030204" pitchFamily="34" charset="0"/>
              <a:sym typeface="Lato"/>
            </a:endParaRPr>
          </a:p>
          <a:p>
            <a:r>
              <a:rPr lang="en-IN" sz="1600" b="1" dirty="0">
                <a:latin typeface="Calibri" panose="020F0502020204030204" pitchFamily="34" charset="0"/>
                <a:ea typeface="Calibri" panose="020F0502020204030204" pitchFamily="34" charset="0"/>
                <a:cs typeface="Calibri" panose="020F0502020204030204" pitchFamily="34" charset="0"/>
                <a:sym typeface="Lato"/>
              </a:rPr>
              <a:t>Because we have outliers in our dataset, we’ll consider Median Value of Cash Balance rather than Mean Value. The Presence of outliers has increased the Mean or Average of Cash Balance, whereas the Median Value will not consider lowest values like “0” or the highest values.</a:t>
            </a:r>
          </a:p>
          <a:p>
            <a:endParaRPr lang="en-IN" sz="1600" b="1" dirty="0">
              <a:latin typeface="Calibri" panose="020F0502020204030204" pitchFamily="34" charset="0"/>
              <a:ea typeface="Calibri" panose="020F0502020204030204" pitchFamily="34" charset="0"/>
              <a:cs typeface="Calibri" panose="020F0502020204030204" pitchFamily="34" charset="0"/>
              <a:sym typeface="Lato"/>
            </a:endParaRPr>
          </a:p>
          <a:p>
            <a:r>
              <a:rPr lang="en-IN" sz="1600" b="1" dirty="0">
                <a:latin typeface="Calibri" panose="020F0502020204030204" pitchFamily="34" charset="0"/>
                <a:ea typeface="Calibri" panose="020F0502020204030204" pitchFamily="34" charset="0"/>
                <a:cs typeface="Calibri" panose="020F0502020204030204" pitchFamily="34" charset="0"/>
                <a:sym typeface="Lato"/>
              </a:rPr>
              <a:t>Formula of Median Value “ =Median( Array of Cash Balance) &gt; Enter”</a:t>
            </a:r>
          </a:p>
        </p:txBody>
      </p:sp>
      <p:sp>
        <p:nvSpPr>
          <p:cNvPr id="2" name="Rectangle 1">
            <a:extLst>
              <a:ext uri="{FF2B5EF4-FFF2-40B4-BE49-F238E27FC236}">
                <a16:creationId xmlns:a16="http://schemas.microsoft.com/office/drawing/2014/main" id="{1B4C209E-58A3-CD1A-A1A6-D3023B34A0C6}"/>
              </a:ext>
            </a:extLst>
          </p:cNvPr>
          <p:cNvSpPr/>
          <p:nvPr/>
        </p:nvSpPr>
        <p:spPr>
          <a:xfrm>
            <a:off x="11770242" y="0"/>
            <a:ext cx="421758" cy="3651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6</a:t>
            </a:r>
          </a:p>
        </p:txBody>
      </p:sp>
    </p:spTree>
    <p:extLst>
      <p:ext uri="{BB962C8B-B14F-4D97-AF65-F5344CB8AC3E}">
        <p14:creationId xmlns:p14="http://schemas.microsoft.com/office/powerpoint/2010/main" val="1374162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title"/>
          </p:nvPr>
        </p:nvSpPr>
        <p:spPr>
          <a:xfrm>
            <a:off x="903768" y="95697"/>
            <a:ext cx="10450033" cy="1180215"/>
          </a:xfrm>
          <a:prstGeom prst="rect">
            <a:avLst/>
          </a:prstGeom>
          <a:noFill/>
          <a:ln>
            <a:noFill/>
          </a:ln>
        </p:spPr>
        <p:txBody>
          <a:bodyPr spcFirstLastPara="1" vert="horz" wrap="square" lIns="91425" tIns="45700" rIns="91425" bIns="45700" rtlCol="0" anchor="ctr" anchorCtr="0">
            <a:noAutofit/>
          </a:bodyPr>
          <a:lstStyle/>
          <a:p>
            <a:pPr algn="ctr">
              <a:spcBef>
                <a:spcPts val="0"/>
              </a:spcBef>
              <a:buSzPts val="4400"/>
            </a:pPr>
            <a:r>
              <a:rPr lang="en-US" sz="3500" b="1" dirty="0">
                <a:solidFill>
                  <a:srgbClr val="EF413D"/>
                </a:solidFill>
              </a:rPr>
              <a:t>PART II :  Segmented Univariate Analysis</a:t>
            </a:r>
            <a:br>
              <a:rPr lang="en-US" sz="3500" b="1" dirty="0">
                <a:solidFill>
                  <a:srgbClr val="EF413D"/>
                </a:solidFill>
              </a:rPr>
            </a:br>
            <a:r>
              <a:rPr lang="en-US" sz="1000" b="1" dirty="0">
                <a:solidFill>
                  <a:srgbClr val="EF413D"/>
                </a:solidFill>
              </a:rPr>
              <a:t> </a:t>
            </a:r>
            <a:br>
              <a:rPr lang="en-US" b="1" dirty="0"/>
            </a:br>
            <a:endParaRPr sz="3000" dirty="0"/>
          </a:p>
        </p:txBody>
      </p:sp>
      <p:sp>
        <p:nvSpPr>
          <p:cNvPr id="9" name="Google Shape;219;p28">
            <a:extLst>
              <a:ext uri="{FF2B5EF4-FFF2-40B4-BE49-F238E27FC236}">
                <a16:creationId xmlns:a16="http://schemas.microsoft.com/office/drawing/2014/main" id="{947E1549-BDA8-4512-9BAD-A4E03C1A8752}"/>
              </a:ext>
            </a:extLst>
          </p:cNvPr>
          <p:cNvSpPr txBox="1"/>
          <p:nvPr/>
        </p:nvSpPr>
        <p:spPr>
          <a:xfrm>
            <a:off x="514663" y="707572"/>
            <a:ext cx="11162674" cy="6150432"/>
          </a:xfrm>
          <a:prstGeom prst="rect">
            <a:avLst/>
          </a:prstGeom>
          <a:noFill/>
          <a:ln w="9525" cap="flat" cmpd="sng">
            <a:solidFill>
              <a:srgbClr val="BFBFBF"/>
            </a:solidFill>
            <a:prstDash val="solid"/>
            <a:round/>
            <a:headEnd type="none" w="sm" len="sm"/>
            <a:tailEnd type="none" w="sm" len="sm"/>
          </a:ln>
        </p:spPr>
        <p:txBody>
          <a:bodyPr spcFirstLastPara="1" wrap="square" lIns="91425" tIns="45700" rIns="91425" bIns="45700" anchor="t" anchorCtr="0">
            <a:noAutofit/>
          </a:bodyPr>
          <a:lstStyle/>
          <a:p>
            <a:r>
              <a:rPr lang="en-US" b="1" dirty="0">
                <a:solidFill>
                  <a:srgbClr val="000000"/>
                </a:solidFill>
                <a:latin typeface="Lato"/>
                <a:ea typeface="Lato"/>
                <a:cs typeface="Lato"/>
                <a:sym typeface="Lato"/>
              </a:rPr>
              <a:t>Variables under consideration:</a:t>
            </a:r>
            <a:r>
              <a:rPr lang="en-US" dirty="0">
                <a:latin typeface="Lato"/>
                <a:ea typeface="Lato"/>
                <a:cs typeface="Lato"/>
                <a:sym typeface="Lato"/>
              </a:rPr>
              <a:t> </a:t>
            </a:r>
            <a:r>
              <a:rPr lang="en-US" b="1" i="1" u="sng" dirty="0">
                <a:latin typeface="Lato"/>
                <a:ea typeface="Lato"/>
                <a:cs typeface="Lato"/>
                <a:sym typeface="Lato"/>
              </a:rPr>
              <a:t>AGE Vs. Loan Default</a:t>
            </a:r>
          </a:p>
          <a:p>
            <a:r>
              <a:rPr lang="en-US" sz="1200" dirty="0">
                <a:latin typeface="Lato"/>
                <a:ea typeface="Lato"/>
                <a:cs typeface="Lato"/>
                <a:sym typeface="Lato"/>
              </a:rPr>
              <a:t>In this Step, we’ll analyze at which stage of age the customers are more likely to take loans and at which stage they are less likely. Customers are less likely to take loans might mean they have enough money to go on with their life. They can also have extra money to opt for a term deposit.</a:t>
            </a: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endParaRPr lang="en-US" dirty="0">
              <a:latin typeface="Lato"/>
              <a:ea typeface="Lato"/>
              <a:cs typeface="Lato"/>
              <a:sym typeface="Lato"/>
            </a:endParaRPr>
          </a:p>
          <a:p>
            <a:r>
              <a:rPr lang="en-US" dirty="0">
                <a:latin typeface="Lato"/>
                <a:ea typeface="Lato"/>
                <a:cs typeface="Lato"/>
                <a:sym typeface="Lato"/>
              </a:rPr>
              <a:t>                                                                </a:t>
            </a:r>
            <a:r>
              <a:rPr lang="en-US" sz="1200" b="1" i="1" u="sng" dirty="0">
                <a:latin typeface="Lato"/>
                <a:ea typeface="Lato"/>
                <a:cs typeface="Lato"/>
                <a:sym typeface="Lato"/>
              </a:rPr>
              <a:t>Age Group Vs. Percentage of customers having loan</a:t>
            </a:r>
            <a:endParaRPr lang="en-US" dirty="0">
              <a:latin typeface="Lato"/>
              <a:ea typeface="Lato"/>
              <a:cs typeface="Lato"/>
              <a:sym typeface="Lato"/>
            </a:endParaRPr>
          </a:p>
          <a:p>
            <a:endParaRPr lang="en-US" sz="1200" dirty="0">
              <a:latin typeface="Lato"/>
              <a:ea typeface="Lato"/>
              <a:cs typeface="Lato"/>
              <a:sym typeface="Lato"/>
            </a:endParaRPr>
          </a:p>
          <a:p>
            <a:r>
              <a:rPr lang="en-US" sz="1200" dirty="0">
                <a:latin typeface="Lato"/>
                <a:ea typeface="Lato"/>
                <a:cs typeface="Lato"/>
                <a:sym typeface="Lato"/>
              </a:rPr>
              <a:t>Here, Age group of 10 was created for all the customers, where the first age group starts from 0-10 years of age and the last age group is of 90-100 years of age. As visible from the bar chart, the highest percentage of people having loan is from 20-30 years of age. After that age group of 40-50 has a good amount of percentage of people having loan. From age group 50-60 the percentage of loan borrowers has gradually decreased. But the number of account holders is also gradually decreasing from that age group. But the interesting point is, we do have the highest number of account holders from the age group of 30-40 &amp; also the percentage of loan borrowers is quite less there standing only 1.82%. </a:t>
            </a:r>
          </a:p>
        </p:txBody>
      </p:sp>
      <p:pic>
        <p:nvPicPr>
          <p:cNvPr id="3" name="Picture 2">
            <a:extLst>
              <a:ext uri="{FF2B5EF4-FFF2-40B4-BE49-F238E27FC236}">
                <a16:creationId xmlns:a16="http://schemas.microsoft.com/office/drawing/2014/main" id="{B983F63D-9716-643A-11E9-DB8FD722C172}"/>
              </a:ext>
            </a:extLst>
          </p:cNvPr>
          <p:cNvPicPr>
            <a:picLocks noChangeAspect="1"/>
          </p:cNvPicPr>
          <p:nvPr/>
        </p:nvPicPr>
        <p:blipFill rotWithShape="1">
          <a:blip r:embed="rId3"/>
          <a:srcRect l="24999" t="21694" r="23111" b="12051"/>
          <a:stretch/>
        </p:blipFill>
        <p:spPr>
          <a:xfrm>
            <a:off x="2669407" y="1411597"/>
            <a:ext cx="6918754" cy="3838999"/>
          </a:xfrm>
          <a:prstGeom prst="rect">
            <a:avLst/>
          </a:prstGeom>
        </p:spPr>
      </p:pic>
      <p:sp>
        <p:nvSpPr>
          <p:cNvPr id="2" name="Rectangle 1">
            <a:extLst>
              <a:ext uri="{FF2B5EF4-FFF2-40B4-BE49-F238E27FC236}">
                <a16:creationId xmlns:a16="http://schemas.microsoft.com/office/drawing/2014/main" id="{3BC89C0D-0C83-CE06-0ABC-0FCE6C6EDA14}"/>
              </a:ext>
            </a:extLst>
          </p:cNvPr>
          <p:cNvSpPr/>
          <p:nvPr/>
        </p:nvSpPr>
        <p:spPr>
          <a:xfrm>
            <a:off x="11742902" y="0"/>
            <a:ext cx="449098" cy="26581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7</a:t>
            </a:r>
          </a:p>
        </p:txBody>
      </p:sp>
    </p:spTree>
    <p:extLst>
      <p:ext uri="{BB962C8B-B14F-4D97-AF65-F5344CB8AC3E}">
        <p14:creationId xmlns:p14="http://schemas.microsoft.com/office/powerpoint/2010/main" val="21999870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1570</TotalTime>
  <Words>3002</Words>
  <Application>Microsoft Office PowerPoint</Application>
  <PresentationFormat>Widescreen</PresentationFormat>
  <Paragraphs>390</Paragraphs>
  <Slides>17</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Calibri Light</vt:lpstr>
      <vt:lpstr>Lato</vt:lpstr>
      <vt:lpstr>Arial</vt:lpstr>
      <vt:lpstr>Office Theme</vt:lpstr>
      <vt:lpstr>ASSIGNMENT   Name: …………Sheya Dey………………..</vt:lpstr>
      <vt:lpstr> INDEX</vt:lpstr>
      <vt:lpstr>  Data Cleaning Steps</vt:lpstr>
      <vt:lpstr>Data Cleaning Steps</vt:lpstr>
      <vt:lpstr>PART I :  Univariate Analysis   </vt:lpstr>
      <vt:lpstr>PART I :  Univariate Analysis   </vt:lpstr>
      <vt:lpstr>PART I :  Univariate Analysis   </vt:lpstr>
      <vt:lpstr>PART I :  Univariate Analysis   </vt:lpstr>
      <vt:lpstr>PART II :  Segmented Univariate Analysis   </vt:lpstr>
      <vt:lpstr>PART II : Segmented Univariate Analysis   </vt:lpstr>
      <vt:lpstr>PART II : Segmented Univariate Analysis   </vt:lpstr>
      <vt:lpstr>PART III :  Bivariate Analysis   </vt:lpstr>
      <vt:lpstr>PART III :  Bivariate Analysis   </vt:lpstr>
      <vt:lpstr>PART III :  Bivariate Analysis   </vt:lpstr>
      <vt:lpstr>PART III :  Bivariate Analysis</vt:lpstr>
      <vt:lpstr>PART III :  Bivariate Analysis</vt:lpstr>
      <vt:lpstr>PART IV: Major insights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 GUIDELINES</dc:title>
  <dc:creator>Mahima Prasad</dc:creator>
  <cp:lastModifiedBy>Sheya Dey</cp:lastModifiedBy>
  <cp:revision>33</cp:revision>
  <dcterms:modified xsi:type="dcterms:W3CDTF">2024-01-02T19:44:52Z</dcterms:modified>
</cp:coreProperties>
</file>